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9" r:id="rId8"/>
    <p:sldId id="265" r:id="rId9"/>
    <p:sldId id="267" r:id="rId10"/>
    <p:sldId id="268" r:id="rId11"/>
    <p:sldId id="266" r:id="rId12"/>
    <p:sldId id="270" r:id="rId13"/>
    <p:sldId id="271" r:id="rId14"/>
    <p:sldId id="272" r:id="rId15"/>
    <p:sldId id="273" r:id="rId16"/>
    <p:sldId id="274" r:id="rId17"/>
    <p:sldId id="276" r:id="rId18"/>
    <p:sldId id="277" r:id="rId19"/>
    <p:sldId id="302" r:id="rId20"/>
    <p:sldId id="278" r:id="rId21"/>
    <p:sldId id="279" r:id="rId22"/>
    <p:sldId id="284" r:id="rId23"/>
    <p:sldId id="285" r:id="rId24"/>
    <p:sldId id="286" r:id="rId25"/>
    <p:sldId id="287" r:id="rId26"/>
    <p:sldId id="280" r:id="rId27"/>
    <p:sldId id="288" r:id="rId28"/>
    <p:sldId id="282" r:id="rId29"/>
    <p:sldId id="289" r:id="rId30"/>
    <p:sldId id="283" r:id="rId31"/>
    <p:sldId id="290" r:id="rId32"/>
    <p:sldId id="281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299" r:id="rId43"/>
    <p:sldId id="301" r:id="rId44"/>
    <p:sldId id="303" r:id="rId45"/>
    <p:sldId id="304" r:id="rId46"/>
    <p:sldId id="305" r:id="rId47"/>
    <p:sldId id="306" r:id="rId48"/>
    <p:sldId id="307" r:id="rId49"/>
    <p:sldId id="309" r:id="rId50"/>
    <p:sldId id="310" r:id="rId51"/>
    <p:sldId id="311" r:id="rId52"/>
    <p:sldId id="312" r:id="rId53"/>
    <p:sldId id="313" r:id="rId54"/>
    <p:sldId id="314" r:id="rId55"/>
    <p:sldId id="316" r:id="rId56"/>
    <p:sldId id="317" r:id="rId5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1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4DE2-351B-4C63-A289-767F392DDAFA}" type="datetimeFigureOut">
              <a:rPr lang="zh-TW" altLang="en-US" smtClean="0"/>
              <a:t>2020/5/21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91587-DCBF-4171-98A0-616F9145C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00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4DE2-351B-4C63-A289-767F392DDAFA}" type="datetimeFigureOut">
              <a:rPr lang="zh-TW" altLang="en-US" smtClean="0"/>
              <a:t>2020/5/21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91587-DCBF-4171-98A0-616F9145C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407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4DE2-351B-4C63-A289-767F392DDAFA}" type="datetimeFigureOut">
              <a:rPr lang="zh-TW" altLang="en-US" smtClean="0"/>
              <a:t>2020/5/21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91587-DCBF-4171-98A0-616F9145CB7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3215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4DE2-351B-4C63-A289-767F392DDAFA}" type="datetimeFigureOut">
              <a:rPr lang="zh-TW" altLang="en-US" smtClean="0"/>
              <a:t>2020/5/21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91587-DCBF-4171-98A0-616F9145C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105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4DE2-351B-4C63-A289-767F392DDAFA}" type="datetimeFigureOut">
              <a:rPr lang="zh-TW" altLang="en-US" smtClean="0"/>
              <a:t>2020/5/21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91587-DCBF-4171-98A0-616F9145CB7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5329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4DE2-351B-4C63-A289-767F392DDAFA}" type="datetimeFigureOut">
              <a:rPr lang="zh-TW" altLang="en-US" smtClean="0"/>
              <a:t>2020/5/21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91587-DCBF-4171-98A0-616F9145C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95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4DE2-351B-4C63-A289-767F392DDAFA}" type="datetimeFigureOut">
              <a:rPr lang="zh-TW" altLang="en-US" smtClean="0"/>
              <a:t>2020/5/21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91587-DCBF-4171-98A0-616F9145C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56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4DE2-351B-4C63-A289-767F392DDAFA}" type="datetimeFigureOut">
              <a:rPr lang="zh-TW" altLang="en-US" smtClean="0"/>
              <a:t>2020/5/21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91587-DCBF-4171-98A0-616F9145C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134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4DE2-351B-4C63-A289-767F392DDAFA}" type="datetimeFigureOut">
              <a:rPr lang="zh-TW" altLang="en-US" smtClean="0"/>
              <a:t>2020/5/21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91587-DCBF-4171-98A0-616F9145C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553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4DE2-351B-4C63-A289-767F392DDAFA}" type="datetimeFigureOut">
              <a:rPr lang="zh-TW" altLang="en-US" smtClean="0"/>
              <a:t>2020/5/21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91587-DCBF-4171-98A0-616F9145C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360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4DE2-351B-4C63-A289-767F392DDAFA}" type="datetimeFigureOut">
              <a:rPr lang="zh-TW" altLang="en-US" smtClean="0"/>
              <a:t>2020/5/21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91587-DCBF-4171-98A0-616F9145C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92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4DE2-351B-4C63-A289-767F392DDAFA}" type="datetimeFigureOut">
              <a:rPr lang="zh-TW" altLang="en-US" smtClean="0"/>
              <a:t>2020/5/21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91587-DCBF-4171-98A0-616F9145C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6035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4DE2-351B-4C63-A289-767F392DDAFA}" type="datetimeFigureOut">
              <a:rPr lang="zh-TW" altLang="en-US" smtClean="0"/>
              <a:t>2020/5/21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91587-DCBF-4171-98A0-616F9145C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224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4DE2-351B-4C63-A289-767F392DDAFA}" type="datetimeFigureOut">
              <a:rPr lang="zh-TW" altLang="en-US" smtClean="0"/>
              <a:t>2020/5/21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91587-DCBF-4171-98A0-616F9145C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4869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4DE2-351B-4C63-A289-767F392DDAFA}" type="datetimeFigureOut">
              <a:rPr lang="zh-TW" altLang="en-US" smtClean="0"/>
              <a:t>2020/5/21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91587-DCBF-4171-98A0-616F9145C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7340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4DE2-351B-4C63-A289-767F392DDAFA}" type="datetimeFigureOut">
              <a:rPr lang="zh-TW" altLang="en-US" smtClean="0"/>
              <a:t>2020/5/21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91587-DCBF-4171-98A0-616F9145C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16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B4DE2-351B-4C63-A289-767F392DDAFA}" type="datetimeFigureOut">
              <a:rPr lang="zh-TW" altLang="en-US" smtClean="0"/>
              <a:t>2020/5/21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CE791587-DCBF-4171-98A0-616F9145C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358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0.PNG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6.png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ASCEP</a:t>
            </a:r>
            <a:r>
              <a:rPr lang="zh-TW" altLang="en-US" dirty="0" smtClean="0"/>
              <a:t> 平台介紹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林思涵</a:t>
            </a:r>
            <a:endParaRPr lang="en-US" altLang="zh-TW" dirty="0" smtClean="0"/>
          </a:p>
          <a:p>
            <a:r>
              <a:rPr lang="en-US" altLang="zh-TW" smtClean="0"/>
              <a:t>2020/05/21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263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3" y="0"/>
            <a:ext cx="3276975" cy="6858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948522" y="304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Movies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704862" y="15311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Micrographs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663187" y="4597144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2D clustering  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458000" y="9179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Motion correction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012271" y="21443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CTF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734083" y="214437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Particle Picking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727670" y="27575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Particles extract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968120" y="39839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Preprocess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740494" y="337076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75000"/>
                  </a:schemeClr>
                </a:solidFill>
              </a:rPr>
              <a:t>Screen </a:t>
            </a: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2">
                    <a:lumMod val="75000"/>
                  </a:schemeClr>
                </a:solidFill>
              </a:rPr>
              <a:t>articles</a:t>
            </a:r>
            <a:endParaRPr lang="zh-TW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246406" y="5210336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Cleaned particle subset 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875146" y="5823528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Initial model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676011" y="643672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3D refinement</a:t>
            </a:r>
            <a:endParaRPr lang="zh-TW" altLang="en-US" dirty="0">
              <a:solidFill>
                <a:srgbClr val="2718E8"/>
              </a:solidFill>
            </a:endParaRPr>
          </a:p>
        </p:txBody>
      </p:sp>
      <p:cxnSp>
        <p:nvCxnSpPr>
          <p:cNvPr id="18" name="直線單箭頭接點 17"/>
          <p:cNvCxnSpPr>
            <a:stCxn id="4" idx="2"/>
            <a:endCxn id="8" idx="0"/>
          </p:cNvCxnSpPr>
          <p:nvPr/>
        </p:nvCxnSpPr>
        <p:spPr>
          <a:xfrm flipH="1">
            <a:off x="5387101" y="674132"/>
            <a:ext cx="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8" idx="2"/>
          </p:cNvCxnSpPr>
          <p:nvPr/>
        </p:nvCxnSpPr>
        <p:spPr>
          <a:xfrm flipH="1">
            <a:off x="5387100" y="1287324"/>
            <a:ext cx="1" cy="306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5" idx="2"/>
            <a:endCxn id="10" idx="0"/>
          </p:cNvCxnSpPr>
          <p:nvPr/>
        </p:nvCxnSpPr>
        <p:spPr>
          <a:xfrm flipH="1">
            <a:off x="4560592" y="1900516"/>
            <a:ext cx="826508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0" idx="2"/>
            <a:endCxn id="11" idx="0"/>
          </p:cNvCxnSpPr>
          <p:nvPr/>
        </p:nvCxnSpPr>
        <p:spPr>
          <a:xfrm flipH="1">
            <a:off x="4560591" y="2513708"/>
            <a:ext cx="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1" idx="2"/>
            <a:endCxn id="13" idx="0"/>
          </p:cNvCxnSpPr>
          <p:nvPr/>
        </p:nvCxnSpPr>
        <p:spPr>
          <a:xfrm>
            <a:off x="4560591" y="3126900"/>
            <a:ext cx="6412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3" idx="2"/>
            <a:endCxn id="12" idx="0"/>
          </p:cNvCxnSpPr>
          <p:nvPr/>
        </p:nvCxnSpPr>
        <p:spPr>
          <a:xfrm flipH="1">
            <a:off x="4560590" y="3740092"/>
            <a:ext cx="641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5" idx="2"/>
            <a:endCxn id="9" idx="0"/>
          </p:cNvCxnSpPr>
          <p:nvPr/>
        </p:nvCxnSpPr>
        <p:spPr>
          <a:xfrm>
            <a:off x="5387100" y="1900516"/>
            <a:ext cx="92910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接點 31"/>
          <p:cNvCxnSpPr>
            <a:stCxn id="9" idx="2"/>
            <a:endCxn id="11" idx="3"/>
          </p:cNvCxnSpPr>
          <p:nvPr/>
        </p:nvCxnSpPr>
        <p:spPr>
          <a:xfrm rot="5400000">
            <a:off x="5640593" y="2266626"/>
            <a:ext cx="428526" cy="92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2" idx="2"/>
            <a:endCxn id="7" idx="0"/>
          </p:cNvCxnSpPr>
          <p:nvPr/>
        </p:nvCxnSpPr>
        <p:spPr>
          <a:xfrm>
            <a:off x="4560590" y="435328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7" idx="2"/>
            <a:endCxn id="14" idx="0"/>
          </p:cNvCxnSpPr>
          <p:nvPr/>
        </p:nvCxnSpPr>
        <p:spPr>
          <a:xfrm>
            <a:off x="5438399" y="4966476"/>
            <a:ext cx="0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14" idx="2"/>
            <a:endCxn id="15" idx="0"/>
          </p:cNvCxnSpPr>
          <p:nvPr/>
        </p:nvCxnSpPr>
        <p:spPr>
          <a:xfrm flipH="1">
            <a:off x="4560590" y="5579668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5" idx="2"/>
            <a:endCxn id="16" idx="0"/>
          </p:cNvCxnSpPr>
          <p:nvPr/>
        </p:nvCxnSpPr>
        <p:spPr>
          <a:xfrm>
            <a:off x="4560590" y="6192860"/>
            <a:ext cx="877809" cy="24386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4" idx="2"/>
            <a:endCxn id="16" idx="0"/>
          </p:cNvCxnSpPr>
          <p:nvPr/>
        </p:nvCxnSpPr>
        <p:spPr>
          <a:xfrm>
            <a:off x="5438399" y="5579668"/>
            <a:ext cx="0" cy="857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99247" y="1057835"/>
            <a:ext cx="959224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>
            <a:endCxn id="11" idx="1"/>
          </p:cNvCxnSpPr>
          <p:nvPr/>
        </p:nvCxnSpPr>
        <p:spPr>
          <a:xfrm>
            <a:off x="1667435" y="1138518"/>
            <a:ext cx="2060235" cy="1803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73" y="540118"/>
            <a:ext cx="5040000" cy="577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8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3" y="0"/>
            <a:ext cx="3276975" cy="6858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948522" y="304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Movies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704862" y="15311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Micrographs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663187" y="4597144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2D clustering  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458000" y="9179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Motion correction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012271" y="21443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CTF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734083" y="214437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Particle Picking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727670" y="27575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Particles extract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68120" y="39839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Preprocess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740494" y="337076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75000"/>
                  </a:schemeClr>
                </a:solidFill>
              </a:rPr>
              <a:t>Screen </a:t>
            </a: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2">
                    <a:lumMod val="75000"/>
                  </a:schemeClr>
                </a:solidFill>
              </a:rPr>
              <a:t>articles</a:t>
            </a:r>
            <a:endParaRPr lang="zh-TW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246406" y="5210336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Cleaned particle subset 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875146" y="5823528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Initial model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676011" y="643672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3D refinement</a:t>
            </a:r>
            <a:endParaRPr lang="zh-TW" altLang="en-US" dirty="0">
              <a:solidFill>
                <a:srgbClr val="2718E8"/>
              </a:solidFill>
            </a:endParaRPr>
          </a:p>
        </p:txBody>
      </p:sp>
      <p:cxnSp>
        <p:nvCxnSpPr>
          <p:cNvPr id="18" name="直線單箭頭接點 17"/>
          <p:cNvCxnSpPr>
            <a:stCxn id="4" idx="2"/>
            <a:endCxn id="8" idx="0"/>
          </p:cNvCxnSpPr>
          <p:nvPr/>
        </p:nvCxnSpPr>
        <p:spPr>
          <a:xfrm flipH="1">
            <a:off x="5387101" y="674132"/>
            <a:ext cx="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8" idx="2"/>
          </p:cNvCxnSpPr>
          <p:nvPr/>
        </p:nvCxnSpPr>
        <p:spPr>
          <a:xfrm flipH="1">
            <a:off x="5387100" y="1287324"/>
            <a:ext cx="1" cy="306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5" idx="2"/>
            <a:endCxn id="10" idx="0"/>
          </p:cNvCxnSpPr>
          <p:nvPr/>
        </p:nvCxnSpPr>
        <p:spPr>
          <a:xfrm flipH="1">
            <a:off x="4560592" y="1900516"/>
            <a:ext cx="826508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0" idx="2"/>
            <a:endCxn id="11" idx="0"/>
          </p:cNvCxnSpPr>
          <p:nvPr/>
        </p:nvCxnSpPr>
        <p:spPr>
          <a:xfrm flipH="1">
            <a:off x="4560591" y="2513708"/>
            <a:ext cx="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1" idx="2"/>
            <a:endCxn id="13" idx="0"/>
          </p:cNvCxnSpPr>
          <p:nvPr/>
        </p:nvCxnSpPr>
        <p:spPr>
          <a:xfrm>
            <a:off x="4560591" y="3126900"/>
            <a:ext cx="6412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3" idx="2"/>
            <a:endCxn id="12" idx="0"/>
          </p:cNvCxnSpPr>
          <p:nvPr/>
        </p:nvCxnSpPr>
        <p:spPr>
          <a:xfrm flipH="1">
            <a:off x="4560590" y="3740092"/>
            <a:ext cx="641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5" idx="2"/>
            <a:endCxn id="9" idx="0"/>
          </p:cNvCxnSpPr>
          <p:nvPr/>
        </p:nvCxnSpPr>
        <p:spPr>
          <a:xfrm>
            <a:off x="5387100" y="1900516"/>
            <a:ext cx="92910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接點 31"/>
          <p:cNvCxnSpPr>
            <a:stCxn id="9" idx="2"/>
            <a:endCxn id="11" idx="3"/>
          </p:cNvCxnSpPr>
          <p:nvPr/>
        </p:nvCxnSpPr>
        <p:spPr>
          <a:xfrm rot="5400000">
            <a:off x="5640593" y="2266626"/>
            <a:ext cx="428526" cy="92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2" idx="2"/>
            <a:endCxn id="7" idx="0"/>
          </p:cNvCxnSpPr>
          <p:nvPr/>
        </p:nvCxnSpPr>
        <p:spPr>
          <a:xfrm>
            <a:off x="4560590" y="435328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7" idx="2"/>
            <a:endCxn id="14" idx="0"/>
          </p:cNvCxnSpPr>
          <p:nvPr/>
        </p:nvCxnSpPr>
        <p:spPr>
          <a:xfrm>
            <a:off x="5438399" y="4966476"/>
            <a:ext cx="0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14" idx="2"/>
            <a:endCxn id="15" idx="0"/>
          </p:cNvCxnSpPr>
          <p:nvPr/>
        </p:nvCxnSpPr>
        <p:spPr>
          <a:xfrm flipH="1">
            <a:off x="4560590" y="5579668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5" idx="2"/>
            <a:endCxn id="16" idx="0"/>
          </p:cNvCxnSpPr>
          <p:nvPr/>
        </p:nvCxnSpPr>
        <p:spPr>
          <a:xfrm>
            <a:off x="4560590" y="6192860"/>
            <a:ext cx="877809" cy="24386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4" idx="2"/>
            <a:endCxn id="16" idx="0"/>
          </p:cNvCxnSpPr>
          <p:nvPr/>
        </p:nvCxnSpPr>
        <p:spPr>
          <a:xfrm>
            <a:off x="5438399" y="5579668"/>
            <a:ext cx="0" cy="857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690272" y="1242499"/>
            <a:ext cx="986117" cy="138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單箭頭接點 30"/>
          <p:cNvCxnSpPr>
            <a:stCxn id="29" idx="3"/>
          </p:cNvCxnSpPr>
          <p:nvPr/>
        </p:nvCxnSpPr>
        <p:spPr>
          <a:xfrm>
            <a:off x="1676389" y="1311531"/>
            <a:ext cx="2207706" cy="46966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961" y="1206671"/>
            <a:ext cx="5040000" cy="4277369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2577277" y="657724"/>
            <a:ext cx="1293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/>
              <a:t>需要再輸入</a:t>
            </a:r>
            <a:endParaRPr lang="en-US" altLang="zh-TW" sz="1600" dirty="0" smtClean="0"/>
          </a:p>
          <a:p>
            <a:r>
              <a:rPr lang="en-US" altLang="zh-TW" sz="1600" dirty="0" smtClean="0"/>
              <a:t>particles</a:t>
            </a:r>
            <a:r>
              <a:rPr lang="zh-TW" altLang="en-US" sz="1600" dirty="0" smtClean="0"/>
              <a:t>資訊</a:t>
            </a:r>
            <a:endParaRPr lang="zh-TW" altLang="en-US" sz="1600" dirty="0"/>
          </a:p>
        </p:txBody>
      </p:sp>
      <p:cxnSp>
        <p:nvCxnSpPr>
          <p:cNvPr id="21" name="直線單箭頭接點 20"/>
          <p:cNvCxnSpPr>
            <a:stCxn id="17" idx="1"/>
          </p:cNvCxnSpPr>
          <p:nvPr/>
        </p:nvCxnSpPr>
        <p:spPr>
          <a:xfrm flipH="1" flipV="1">
            <a:off x="1676389" y="810271"/>
            <a:ext cx="900888" cy="139841"/>
          </a:xfrm>
          <a:prstGeom prst="straightConnector1">
            <a:avLst/>
          </a:prstGeom>
          <a:ln>
            <a:solidFill>
              <a:srgbClr val="2718E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1900518" y="950111"/>
            <a:ext cx="676759" cy="0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17" idx="1"/>
          </p:cNvCxnSpPr>
          <p:nvPr/>
        </p:nvCxnSpPr>
        <p:spPr>
          <a:xfrm flipH="1">
            <a:off x="1676389" y="950112"/>
            <a:ext cx="900888" cy="17675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4948518" y="3012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Movies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4704862" y="153476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Micrographs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727669" y="2761144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Particles extract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0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1" grpId="0"/>
      <p:bldP spid="41" grpId="1"/>
      <p:bldP spid="41" grpId="2"/>
      <p:bldP spid="43" grpId="0"/>
      <p:bldP spid="43" grpId="1"/>
      <p:bldP spid="43" grpId="2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資料前處理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6938689" y="304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Movies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6695029" y="15311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Micrographs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6653354" y="4597144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2D clustering  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448167" y="9179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Motion correction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8002438" y="21443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CTF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724250" y="214437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Particle Picking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717837" y="27575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Particles extract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958287" y="39839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Preprocess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730661" y="337076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75000"/>
                  </a:schemeClr>
                </a:solidFill>
              </a:rPr>
              <a:t>Screen </a:t>
            </a: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2">
                    <a:lumMod val="75000"/>
                  </a:schemeClr>
                </a:solidFill>
              </a:rPr>
              <a:t>articles</a:t>
            </a:r>
            <a:endParaRPr lang="zh-TW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6236573" y="5210336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Cleaned particle subset 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865313" y="5823528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Initial model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6666178" y="643672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3D refinement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8" name="直線單箭頭接點 37"/>
          <p:cNvCxnSpPr>
            <a:stCxn id="26" idx="2"/>
            <a:endCxn id="29" idx="0"/>
          </p:cNvCxnSpPr>
          <p:nvPr/>
        </p:nvCxnSpPr>
        <p:spPr>
          <a:xfrm flipH="1">
            <a:off x="7377268" y="674132"/>
            <a:ext cx="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29" idx="2"/>
          </p:cNvCxnSpPr>
          <p:nvPr/>
        </p:nvCxnSpPr>
        <p:spPr>
          <a:xfrm flipH="1">
            <a:off x="7377267" y="1287324"/>
            <a:ext cx="1" cy="306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27" idx="2"/>
            <a:endCxn id="31" idx="0"/>
          </p:cNvCxnSpPr>
          <p:nvPr/>
        </p:nvCxnSpPr>
        <p:spPr>
          <a:xfrm flipH="1">
            <a:off x="6550759" y="1900516"/>
            <a:ext cx="826508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1" idx="2"/>
            <a:endCxn id="32" idx="0"/>
          </p:cNvCxnSpPr>
          <p:nvPr/>
        </p:nvCxnSpPr>
        <p:spPr>
          <a:xfrm flipH="1">
            <a:off x="6550758" y="2513708"/>
            <a:ext cx="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32" idx="2"/>
            <a:endCxn id="34" idx="0"/>
          </p:cNvCxnSpPr>
          <p:nvPr/>
        </p:nvCxnSpPr>
        <p:spPr>
          <a:xfrm>
            <a:off x="6550758" y="3126900"/>
            <a:ext cx="6412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34" idx="2"/>
            <a:endCxn id="33" idx="0"/>
          </p:cNvCxnSpPr>
          <p:nvPr/>
        </p:nvCxnSpPr>
        <p:spPr>
          <a:xfrm flipH="1">
            <a:off x="6550757" y="3740092"/>
            <a:ext cx="641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stCxn id="27" idx="2"/>
            <a:endCxn id="30" idx="0"/>
          </p:cNvCxnSpPr>
          <p:nvPr/>
        </p:nvCxnSpPr>
        <p:spPr>
          <a:xfrm>
            <a:off x="7377267" y="1900516"/>
            <a:ext cx="92910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接點 44"/>
          <p:cNvCxnSpPr>
            <a:stCxn id="30" idx="2"/>
            <a:endCxn id="32" idx="3"/>
          </p:cNvCxnSpPr>
          <p:nvPr/>
        </p:nvCxnSpPr>
        <p:spPr>
          <a:xfrm rot="5400000">
            <a:off x="7630760" y="2266626"/>
            <a:ext cx="428526" cy="92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33" idx="2"/>
            <a:endCxn id="28" idx="0"/>
          </p:cNvCxnSpPr>
          <p:nvPr/>
        </p:nvCxnSpPr>
        <p:spPr>
          <a:xfrm>
            <a:off x="6550757" y="435328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28" idx="2"/>
            <a:endCxn id="35" idx="0"/>
          </p:cNvCxnSpPr>
          <p:nvPr/>
        </p:nvCxnSpPr>
        <p:spPr>
          <a:xfrm>
            <a:off x="7428566" y="4966476"/>
            <a:ext cx="0" cy="24386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35" idx="2"/>
            <a:endCxn id="36" idx="0"/>
          </p:cNvCxnSpPr>
          <p:nvPr/>
        </p:nvCxnSpPr>
        <p:spPr>
          <a:xfrm flipH="1">
            <a:off x="6550757" y="5579668"/>
            <a:ext cx="877809" cy="24386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36" idx="2"/>
            <a:endCxn id="37" idx="0"/>
          </p:cNvCxnSpPr>
          <p:nvPr/>
        </p:nvCxnSpPr>
        <p:spPr>
          <a:xfrm>
            <a:off x="6550757" y="6192860"/>
            <a:ext cx="877809" cy="24386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35" idx="2"/>
            <a:endCxn id="37" idx="0"/>
          </p:cNvCxnSpPr>
          <p:nvPr/>
        </p:nvCxnSpPr>
        <p:spPr>
          <a:xfrm>
            <a:off x="7428566" y="5579668"/>
            <a:ext cx="0" cy="857052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17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1" y="0"/>
            <a:ext cx="334021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585283" y="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Movies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41623" y="12263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Micrographs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094761" y="6131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Motion correction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649032" y="1839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CTF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370844" y="183957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 Picking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364431" y="24527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Particles extract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604881" y="36791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Preprocess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377255" y="306596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Screen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articles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" name="直線單箭頭接點 12"/>
          <p:cNvCxnSpPr>
            <a:stCxn id="5" idx="2"/>
            <a:endCxn id="7" idx="0"/>
          </p:cNvCxnSpPr>
          <p:nvPr/>
        </p:nvCxnSpPr>
        <p:spPr>
          <a:xfrm flipH="1">
            <a:off x="5023862" y="369332"/>
            <a:ext cx="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7" idx="2"/>
          </p:cNvCxnSpPr>
          <p:nvPr/>
        </p:nvCxnSpPr>
        <p:spPr>
          <a:xfrm flipH="1">
            <a:off x="5023861" y="982524"/>
            <a:ext cx="1" cy="306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6" idx="2"/>
            <a:endCxn id="9" idx="0"/>
          </p:cNvCxnSpPr>
          <p:nvPr/>
        </p:nvCxnSpPr>
        <p:spPr>
          <a:xfrm flipH="1">
            <a:off x="4197353" y="1595716"/>
            <a:ext cx="826508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9" idx="2"/>
            <a:endCxn id="10" idx="0"/>
          </p:cNvCxnSpPr>
          <p:nvPr/>
        </p:nvCxnSpPr>
        <p:spPr>
          <a:xfrm flipH="1">
            <a:off x="4197352" y="2208908"/>
            <a:ext cx="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0" idx="2"/>
            <a:endCxn id="12" idx="0"/>
          </p:cNvCxnSpPr>
          <p:nvPr/>
        </p:nvCxnSpPr>
        <p:spPr>
          <a:xfrm>
            <a:off x="4197352" y="2822100"/>
            <a:ext cx="6412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2" idx="2"/>
            <a:endCxn id="11" idx="0"/>
          </p:cNvCxnSpPr>
          <p:nvPr/>
        </p:nvCxnSpPr>
        <p:spPr>
          <a:xfrm flipH="1">
            <a:off x="4197351" y="3435292"/>
            <a:ext cx="641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6" idx="2"/>
            <a:endCxn id="8" idx="0"/>
          </p:cNvCxnSpPr>
          <p:nvPr/>
        </p:nvCxnSpPr>
        <p:spPr>
          <a:xfrm>
            <a:off x="5023861" y="1595716"/>
            <a:ext cx="92910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接點 19"/>
          <p:cNvCxnSpPr>
            <a:stCxn id="8" idx="2"/>
            <a:endCxn id="10" idx="3"/>
          </p:cNvCxnSpPr>
          <p:nvPr/>
        </p:nvCxnSpPr>
        <p:spPr>
          <a:xfrm rot="5400000">
            <a:off x="5277354" y="1961826"/>
            <a:ext cx="428526" cy="92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1" idx="2"/>
          </p:cNvCxnSpPr>
          <p:nvPr/>
        </p:nvCxnSpPr>
        <p:spPr>
          <a:xfrm>
            <a:off x="4197351" y="404848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264565" y="313010"/>
            <a:ext cx="286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motioncorr</a:t>
            </a:r>
            <a:r>
              <a:rPr lang="en-US" altLang="zh-TW" dirty="0" smtClean="0"/>
              <a:t>-movie alignment</a:t>
            </a:r>
            <a:endParaRPr lang="zh-TW" altLang="en-US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65" y="682342"/>
            <a:ext cx="5040000" cy="6175658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330397" y="4661676"/>
            <a:ext cx="3764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方法一、</a:t>
            </a:r>
            <a:r>
              <a:rPr lang="en-US" altLang="zh-TW" dirty="0" err="1" smtClean="0"/>
              <a:t>motioncorr</a:t>
            </a:r>
            <a:r>
              <a:rPr lang="en-US" altLang="zh-TW" dirty="0" smtClean="0"/>
              <a:t>-movie alignment</a:t>
            </a:r>
            <a:endParaRPr lang="zh-TW" altLang="en-US" dirty="0" smtClean="0"/>
          </a:p>
        </p:txBody>
      </p:sp>
      <p:sp>
        <p:nvSpPr>
          <p:cNvPr id="27" name="矩形 26"/>
          <p:cNvSpPr/>
          <p:nvPr/>
        </p:nvSpPr>
        <p:spPr>
          <a:xfrm>
            <a:off x="699247" y="1918447"/>
            <a:ext cx="1721224" cy="143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09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1" y="0"/>
            <a:ext cx="334021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585283" y="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Movies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41623" y="12263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Micrographs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094761" y="6131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Motion correction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649032" y="1839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CTF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370844" y="183957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 Picking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364431" y="24527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Particles extract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604881" y="36791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Preprocess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377255" y="306596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Screen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articles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" name="直線單箭頭接點 12"/>
          <p:cNvCxnSpPr>
            <a:stCxn id="5" idx="2"/>
            <a:endCxn id="7" idx="0"/>
          </p:cNvCxnSpPr>
          <p:nvPr/>
        </p:nvCxnSpPr>
        <p:spPr>
          <a:xfrm flipH="1">
            <a:off x="5023862" y="369332"/>
            <a:ext cx="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7" idx="2"/>
          </p:cNvCxnSpPr>
          <p:nvPr/>
        </p:nvCxnSpPr>
        <p:spPr>
          <a:xfrm flipH="1">
            <a:off x="5023861" y="982524"/>
            <a:ext cx="1" cy="306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6" idx="2"/>
            <a:endCxn id="9" idx="0"/>
          </p:cNvCxnSpPr>
          <p:nvPr/>
        </p:nvCxnSpPr>
        <p:spPr>
          <a:xfrm flipH="1">
            <a:off x="4197353" y="1595716"/>
            <a:ext cx="826508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9" idx="2"/>
            <a:endCxn id="10" idx="0"/>
          </p:cNvCxnSpPr>
          <p:nvPr/>
        </p:nvCxnSpPr>
        <p:spPr>
          <a:xfrm flipH="1">
            <a:off x="4197352" y="2208908"/>
            <a:ext cx="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0" idx="2"/>
            <a:endCxn id="12" idx="0"/>
          </p:cNvCxnSpPr>
          <p:nvPr/>
        </p:nvCxnSpPr>
        <p:spPr>
          <a:xfrm>
            <a:off x="4197352" y="2822100"/>
            <a:ext cx="6412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2" idx="2"/>
            <a:endCxn id="11" idx="0"/>
          </p:cNvCxnSpPr>
          <p:nvPr/>
        </p:nvCxnSpPr>
        <p:spPr>
          <a:xfrm flipH="1">
            <a:off x="4197351" y="3435292"/>
            <a:ext cx="641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6" idx="2"/>
            <a:endCxn id="8" idx="0"/>
          </p:cNvCxnSpPr>
          <p:nvPr/>
        </p:nvCxnSpPr>
        <p:spPr>
          <a:xfrm>
            <a:off x="5023861" y="1595716"/>
            <a:ext cx="92910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接點 19"/>
          <p:cNvCxnSpPr>
            <a:stCxn id="8" idx="2"/>
            <a:endCxn id="10" idx="3"/>
          </p:cNvCxnSpPr>
          <p:nvPr/>
        </p:nvCxnSpPr>
        <p:spPr>
          <a:xfrm rot="5400000">
            <a:off x="5277354" y="1961826"/>
            <a:ext cx="428526" cy="92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1" idx="2"/>
          </p:cNvCxnSpPr>
          <p:nvPr/>
        </p:nvCxnSpPr>
        <p:spPr>
          <a:xfrm>
            <a:off x="4197351" y="404848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264565" y="313010"/>
            <a:ext cx="286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motioncorr</a:t>
            </a:r>
            <a:r>
              <a:rPr lang="en-US" altLang="zh-TW" dirty="0" smtClean="0"/>
              <a:t>-movie alignment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65" y="678594"/>
            <a:ext cx="5040000" cy="6179406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699247" y="1918447"/>
            <a:ext cx="1721224" cy="143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55" y="4417816"/>
            <a:ext cx="4478906" cy="234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932" y="3863818"/>
            <a:ext cx="1789317" cy="1800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7406640" y="3429000"/>
            <a:ext cx="3516284" cy="250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7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1" y="0"/>
            <a:ext cx="334021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585283" y="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Movies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41623" y="12263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Micrographs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094761" y="6131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Motion correction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649032" y="1839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CTF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370844" y="183957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 Picking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364431" y="24527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Particles extract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604881" y="36791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Preprocess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377255" y="306596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Screen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articles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" name="直線單箭頭接點 12"/>
          <p:cNvCxnSpPr>
            <a:stCxn id="5" idx="2"/>
            <a:endCxn id="7" idx="0"/>
          </p:cNvCxnSpPr>
          <p:nvPr/>
        </p:nvCxnSpPr>
        <p:spPr>
          <a:xfrm flipH="1">
            <a:off x="5023862" y="369332"/>
            <a:ext cx="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7" idx="2"/>
          </p:cNvCxnSpPr>
          <p:nvPr/>
        </p:nvCxnSpPr>
        <p:spPr>
          <a:xfrm flipH="1">
            <a:off x="5023861" y="982524"/>
            <a:ext cx="1" cy="306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6" idx="2"/>
            <a:endCxn id="9" idx="0"/>
          </p:cNvCxnSpPr>
          <p:nvPr/>
        </p:nvCxnSpPr>
        <p:spPr>
          <a:xfrm flipH="1">
            <a:off x="4197353" y="1595716"/>
            <a:ext cx="826508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9" idx="2"/>
            <a:endCxn id="10" idx="0"/>
          </p:cNvCxnSpPr>
          <p:nvPr/>
        </p:nvCxnSpPr>
        <p:spPr>
          <a:xfrm flipH="1">
            <a:off x="4197352" y="2208908"/>
            <a:ext cx="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0" idx="2"/>
            <a:endCxn id="12" idx="0"/>
          </p:cNvCxnSpPr>
          <p:nvPr/>
        </p:nvCxnSpPr>
        <p:spPr>
          <a:xfrm>
            <a:off x="4197352" y="2822100"/>
            <a:ext cx="6412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2" idx="2"/>
            <a:endCxn id="11" idx="0"/>
          </p:cNvCxnSpPr>
          <p:nvPr/>
        </p:nvCxnSpPr>
        <p:spPr>
          <a:xfrm flipH="1">
            <a:off x="4197351" y="3435292"/>
            <a:ext cx="641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6" idx="2"/>
            <a:endCxn id="8" idx="0"/>
          </p:cNvCxnSpPr>
          <p:nvPr/>
        </p:nvCxnSpPr>
        <p:spPr>
          <a:xfrm>
            <a:off x="5023861" y="1595716"/>
            <a:ext cx="92910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接點 19"/>
          <p:cNvCxnSpPr>
            <a:stCxn id="8" idx="2"/>
            <a:endCxn id="10" idx="3"/>
          </p:cNvCxnSpPr>
          <p:nvPr/>
        </p:nvCxnSpPr>
        <p:spPr>
          <a:xfrm rot="5400000">
            <a:off x="5277354" y="1961826"/>
            <a:ext cx="428526" cy="92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1" idx="2"/>
          </p:cNvCxnSpPr>
          <p:nvPr/>
        </p:nvCxnSpPr>
        <p:spPr>
          <a:xfrm>
            <a:off x="4197351" y="404848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264565" y="31301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cistem-unblur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972" y="682342"/>
            <a:ext cx="5040000" cy="5184871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330397" y="466167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方法二、</a:t>
            </a:r>
            <a:r>
              <a:rPr lang="en-US" altLang="zh-TW" dirty="0" err="1" smtClean="0"/>
              <a:t>cistem-unblur</a:t>
            </a:r>
            <a:endParaRPr lang="zh-TW" altLang="en-US" dirty="0" smtClean="0"/>
          </a:p>
        </p:txBody>
      </p:sp>
      <p:sp>
        <p:nvSpPr>
          <p:cNvPr id="24" name="矩形 23"/>
          <p:cNvSpPr/>
          <p:nvPr/>
        </p:nvSpPr>
        <p:spPr>
          <a:xfrm>
            <a:off x="690282" y="2088776"/>
            <a:ext cx="977153" cy="188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272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1" y="0"/>
            <a:ext cx="334021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585283" y="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Movies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41623" y="12263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Micrographs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094761" y="6131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Motion correction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649032" y="1839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CTF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370844" y="183957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 Picking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364431" y="24527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Particles extract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604881" y="36791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Preprocess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377255" y="306596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Screen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articles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" name="直線單箭頭接點 12"/>
          <p:cNvCxnSpPr>
            <a:stCxn id="5" idx="2"/>
            <a:endCxn id="7" idx="0"/>
          </p:cNvCxnSpPr>
          <p:nvPr/>
        </p:nvCxnSpPr>
        <p:spPr>
          <a:xfrm flipH="1">
            <a:off x="5023862" y="369332"/>
            <a:ext cx="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7" idx="2"/>
          </p:cNvCxnSpPr>
          <p:nvPr/>
        </p:nvCxnSpPr>
        <p:spPr>
          <a:xfrm flipH="1">
            <a:off x="5023861" y="982524"/>
            <a:ext cx="1" cy="306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6" idx="2"/>
            <a:endCxn id="9" idx="0"/>
          </p:cNvCxnSpPr>
          <p:nvPr/>
        </p:nvCxnSpPr>
        <p:spPr>
          <a:xfrm flipH="1">
            <a:off x="4197353" y="1595716"/>
            <a:ext cx="826508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9" idx="2"/>
            <a:endCxn id="10" idx="0"/>
          </p:cNvCxnSpPr>
          <p:nvPr/>
        </p:nvCxnSpPr>
        <p:spPr>
          <a:xfrm flipH="1">
            <a:off x="4197352" y="2208908"/>
            <a:ext cx="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0" idx="2"/>
            <a:endCxn id="12" idx="0"/>
          </p:cNvCxnSpPr>
          <p:nvPr/>
        </p:nvCxnSpPr>
        <p:spPr>
          <a:xfrm>
            <a:off x="4197352" y="2822100"/>
            <a:ext cx="6412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2" idx="2"/>
            <a:endCxn id="11" idx="0"/>
          </p:cNvCxnSpPr>
          <p:nvPr/>
        </p:nvCxnSpPr>
        <p:spPr>
          <a:xfrm flipH="1">
            <a:off x="4197351" y="3435292"/>
            <a:ext cx="641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6" idx="2"/>
            <a:endCxn id="8" idx="0"/>
          </p:cNvCxnSpPr>
          <p:nvPr/>
        </p:nvCxnSpPr>
        <p:spPr>
          <a:xfrm>
            <a:off x="5023861" y="1595716"/>
            <a:ext cx="92910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接點 19"/>
          <p:cNvCxnSpPr>
            <a:stCxn id="8" idx="2"/>
            <a:endCxn id="10" idx="3"/>
          </p:cNvCxnSpPr>
          <p:nvPr/>
        </p:nvCxnSpPr>
        <p:spPr>
          <a:xfrm rot="5400000">
            <a:off x="5277354" y="1961826"/>
            <a:ext cx="428526" cy="92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1" idx="2"/>
          </p:cNvCxnSpPr>
          <p:nvPr/>
        </p:nvCxnSpPr>
        <p:spPr>
          <a:xfrm>
            <a:off x="4197351" y="404848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264565" y="31301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cistem-unblur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65" y="682342"/>
            <a:ext cx="5040000" cy="5170212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690282" y="2088776"/>
            <a:ext cx="977153" cy="188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71" y="4417816"/>
            <a:ext cx="4439590" cy="2340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860612" y="6463553"/>
            <a:ext cx="4163249" cy="294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71" y="3979605"/>
            <a:ext cx="1305107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6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" y="0"/>
            <a:ext cx="3125066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379102" y="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Movies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135442" y="12263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Micrographs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888580" y="6131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Motion correction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442851" y="1839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CTF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164663" y="183957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 Picking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158250" y="24527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Particles extract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398700" y="36791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Preprocess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171074" y="306596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Screen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articles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直線單箭頭接點 10"/>
          <p:cNvCxnSpPr>
            <a:stCxn id="3" idx="2"/>
            <a:endCxn id="5" idx="0"/>
          </p:cNvCxnSpPr>
          <p:nvPr/>
        </p:nvCxnSpPr>
        <p:spPr>
          <a:xfrm flipH="1">
            <a:off x="4817681" y="369332"/>
            <a:ext cx="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5" idx="2"/>
          </p:cNvCxnSpPr>
          <p:nvPr/>
        </p:nvCxnSpPr>
        <p:spPr>
          <a:xfrm flipH="1">
            <a:off x="4817680" y="982524"/>
            <a:ext cx="1" cy="306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4" idx="2"/>
            <a:endCxn id="7" idx="0"/>
          </p:cNvCxnSpPr>
          <p:nvPr/>
        </p:nvCxnSpPr>
        <p:spPr>
          <a:xfrm flipH="1">
            <a:off x="3991172" y="1595716"/>
            <a:ext cx="826508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7" idx="2"/>
            <a:endCxn id="8" idx="0"/>
          </p:cNvCxnSpPr>
          <p:nvPr/>
        </p:nvCxnSpPr>
        <p:spPr>
          <a:xfrm flipH="1">
            <a:off x="3991171" y="2208908"/>
            <a:ext cx="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  <a:endCxn id="10" idx="0"/>
          </p:cNvCxnSpPr>
          <p:nvPr/>
        </p:nvCxnSpPr>
        <p:spPr>
          <a:xfrm>
            <a:off x="3991171" y="2822100"/>
            <a:ext cx="6412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10" idx="2"/>
            <a:endCxn id="9" idx="0"/>
          </p:cNvCxnSpPr>
          <p:nvPr/>
        </p:nvCxnSpPr>
        <p:spPr>
          <a:xfrm flipH="1">
            <a:off x="3991170" y="3435292"/>
            <a:ext cx="641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4" idx="2"/>
            <a:endCxn id="6" idx="0"/>
          </p:cNvCxnSpPr>
          <p:nvPr/>
        </p:nvCxnSpPr>
        <p:spPr>
          <a:xfrm>
            <a:off x="4817680" y="1595716"/>
            <a:ext cx="92910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6" idx="2"/>
            <a:endCxn id="8" idx="3"/>
          </p:cNvCxnSpPr>
          <p:nvPr/>
        </p:nvCxnSpPr>
        <p:spPr>
          <a:xfrm rot="5400000">
            <a:off x="5071173" y="1961826"/>
            <a:ext cx="428526" cy="92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9" idx="2"/>
          </p:cNvCxnSpPr>
          <p:nvPr/>
        </p:nvCxnSpPr>
        <p:spPr>
          <a:xfrm>
            <a:off x="3991170" y="404848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32" y="112349"/>
            <a:ext cx="5040000" cy="4607525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32" y="4821737"/>
            <a:ext cx="5040000" cy="203092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681318" y="1927412"/>
            <a:ext cx="1129553" cy="143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30397" y="4661676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方法一、</a:t>
            </a:r>
            <a:r>
              <a:rPr lang="en-US" altLang="zh-TW" dirty="0" err="1" smtClean="0"/>
              <a:t>gctf-ctf</a:t>
            </a:r>
            <a:r>
              <a:rPr lang="en-US" altLang="zh-TW" dirty="0" smtClean="0"/>
              <a:t> estimation</a:t>
            </a:r>
            <a:endParaRPr lang="zh-TW" altLang="en-US" dirty="0" smtClean="0"/>
          </a:p>
        </p:txBody>
      </p:sp>
      <p:sp>
        <p:nvSpPr>
          <p:cNvPr id="20" name="矩形 19"/>
          <p:cNvSpPr/>
          <p:nvPr/>
        </p:nvSpPr>
        <p:spPr>
          <a:xfrm>
            <a:off x="10498975" y="3374967"/>
            <a:ext cx="307570" cy="304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47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" y="0"/>
            <a:ext cx="3125066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379102" y="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Movies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135442" y="12263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Micrographs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888580" y="6131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Motion correction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442851" y="1839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CTF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164663" y="183957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 Picking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158250" y="24527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Particles extract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398700" y="36791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Preprocess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171074" y="306596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Screen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articles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直線單箭頭接點 10"/>
          <p:cNvCxnSpPr>
            <a:stCxn id="3" idx="2"/>
            <a:endCxn id="5" idx="0"/>
          </p:cNvCxnSpPr>
          <p:nvPr/>
        </p:nvCxnSpPr>
        <p:spPr>
          <a:xfrm flipH="1">
            <a:off x="4817681" y="369332"/>
            <a:ext cx="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5" idx="2"/>
          </p:cNvCxnSpPr>
          <p:nvPr/>
        </p:nvCxnSpPr>
        <p:spPr>
          <a:xfrm flipH="1">
            <a:off x="4817680" y="982524"/>
            <a:ext cx="1" cy="306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4" idx="2"/>
            <a:endCxn id="7" idx="0"/>
          </p:cNvCxnSpPr>
          <p:nvPr/>
        </p:nvCxnSpPr>
        <p:spPr>
          <a:xfrm flipH="1">
            <a:off x="3991172" y="1595716"/>
            <a:ext cx="826508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7" idx="2"/>
            <a:endCxn id="8" idx="0"/>
          </p:cNvCxnSpPr>
          <p:nvPr/>
        </p:nvCxnSpPr>
        <p:spPr>
          <a:xfrm flipH="1">
            <a:off x="3991171" y="2208908"/>
            <a:ext cx="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  <a:endCxn id="10" idx="0"/>
          </p:cNvCxnSpPr>
          <p:nvPr/>
        </p:nvCxnSpPr>
        <p:spPr>
          <a:xfrm>
            <a:off x="3991171" y="2822100"/>
            <a:ext cx="6412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10" idx="2"/>
            <a:endCxn id="9" idx="0"/>
          </p:cNvCxnSpPr>
          <p:nvPr/>
        </p:nvCxnSpPr>
        <p:spPr>
          <a:xfrm flipH="1">
            <a:off x="3991170" y="3435292"/>
            <a:ext cx="641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4" idx="2"/>
            <a:endCxn id="6" idx="0"/>
          </p:cNvCxnSpPr>
          <p:nvPr/>
        </p:nvCxnSpPr>
        <p:spPr>
          <a:xfrm>
            <a:off x="4817680" y="1595716"/>
            <a:ext cx="92910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6" idx="2"/>
            <a:endCxn id="8" idx="3"/>
          </p:cNvCxnSpPr>
          <p:nvPr/>
        </p:nvCxnSpPr>
        <p:spPr>
          <a:xfrm rot="5400000">
            <a:off x="5071173" y="1961826"/>
            <a:ext cx="428526" cy="92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9" idx="2"/>
          </p:cNvCxnSpPr>
          <p:nvPr/>
        </p:nvCxnSpPr>
        <p:spPr>
          <a:xfrm>
            <a:off x="3991170" y="404848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81318" y="2070852"/>
            <a:ext cx="1129553" cy="143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10" y="184666"/>
            <a:ext cx="5040000" cy="5421316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330397" y="4661676"/>
            <a:ext cx="25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方法二、</a:t>
            </a:r>
            <a:r>
              <a:rPr lang="en-US" altLang="zh-TW" dirty="0" smtClean="0"/>
              <a:t>cistem-ctffind4</a:t>
            </a:r>
            <a:endParaRPr lang="zh-TW" altLang="en-US" dirty="0" smtClean="0"/>
          </a:p>
        </p:txBody>
      </p:sp>
      <p:sp>
        <p:nvSpPr>
          <p:cNvPr id="21" name="矩形 20"/>
          <p:cNvSpPr/>
          <p:nvPr/>
        </p:nvSpPr>
        <p:spPr>
          <a:xfrm>
            <a:off x="11014364" y="3729030"/>
            <a:ext cx="199505" cy="294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70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00" y="1329687"/>
            <a:ext cx="6048000" cy="414182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9687"/>
            <a:ext cx="6048000" cy="37294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960355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gctf-ctf</a:t>
            </a:r>
            <a:r>
              <a:rPr lang="en-US" altLang="zh-TW" dirty="0"/>
              <a:t> estimation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44000" y="960355"/>
            <a:ext cx="1591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cistem-ctffind4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762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04395" y="685800"/>
            <a:ext cx="10018713" cy="1752599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mtClean="0"/>
              <a:t>Cryo-EM Analysis Workflow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821861" y="3765662"/>
            <a:ext cx="1795549" cy="6068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Motion</a:t>
            </a:r>
            <a:r>
              <a:rPr kumimoji="1" lang="zh-TW" altLang="en-US" sz="2000" dirty="0"/>
              <a:t>、</a:t>
            </a:r>
            <a:r>
              <a:rPr kumimoji="1" lang="en-US" altLang="zh-TW" sz="2000" dirty="0"/>
              <a:t>CTF</a:t>
            </a:r>
          </a:p>
          <a:p>
            <a:pPr algn="ctr"/>
            <a:r>
              <a:rPr kumimoji="1" lang="en-US" altLang="zh-TW" sz="2000" dirty="0"/>
              <a:t>Corrections</a:t>
            </a:r>
            <a:endParaRPr kumimoji="1" lang="zh-TW" altLang="en-US" sz="2000" dirty="0"/>
          </a:p>
        </p:txBody>
      </p:sp>
      <p:sp>
        <p:nvSpPr>
          <p:cNvPr id="4" name="圓角矩形 3"/>
          <p:cNvSpPr/>
          <p:nvPr/>
        </p:nvSpPr>
        <p:spPr>
          <a:xfrm>
            <a:off x="3206343" y="3765661"/>
            <a:ext cx="1795549" cy="6068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900" dirty="0" smtClean="0"/>
              <a:t>Particle Picking</a:t>
            </a:r>
            <a:endParaRPr kumimoji="1" lang="zh-TW" altLang="en-US" sz="1900" dirty="0"/>
          </a:p>
        </p:txBody>
      </p:sp>
      <p:sp>
        <p:nvSpPr>
          <p:cNvPr id="5" name="圓角矩形 4"/>
          <p:cNvSpPr/>
          <p:nvPr/>
        </p:nvSpPr>
        <p:spPr>
          <a:xfrm>
            <a:off x="5590825" y="3765661"/>
            <a:ext cx="1795549" cy="6068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2D Clustering</a:t>
            </a:r>
            <a:endParaRPr kumimoji="1" lang="zh-TW" altLang="en-US" sz="2000" dirty="0"/>
          </a:p>
        </p:txBody>
      </p:sp>
      <p:sp>
        <p:nvSpPr>
          <p:cNvPr id="6" name="圓角矩形 5"/>
          <p:cNvSpPr/>
          <p:nvPr/>
        </p:nvSpPr>
        <p:spPr>
          <a:xfrm>
            <a:off x="7975307" y="3762884"/>
            <a:ext cx="1795549" cy="6068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3D Reconstruction</a:t>
            </a:r>
            <a:endParaRPr kumimoji="1" lang="zh-TW" altLang="en-US" sz="2000" dirty="0"/>
          </a:p>
        </p:txBody>
      </p:sp>
      <p:sp>
        <p:nvSpPr>
          <p:cNvPr id="7" name="向右箭號 6"/>
          <p:cNvSpPr/>
          <p:nvPr/>
        </p:nvSpPr>
        <p:spPr>
          <a:xfrm>
            <a:off x="2758091" y="3990105"/>
            <a:ext cx="307571" cy="15794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5142573" y="3990105"/>
            <a:ext cx="307571" cy="15794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7527055" y="3990105"/>
            <a:ext cx="307571" cy="15794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956499" y="2670691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Input</a:t>
            </a:r>
            <a:r>
              <a:rPr lang="zh-TW" altLang="en-US" sz="2000" dirty="0" smtClean="0"/>
              <a:t>：</a:t>
            </a:r>
            <a:endParaRPr lang="zh-TW" altLang="en-US" sz="20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270" y="2460782"/>
            <a:ext cx="928534" cy="8199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599" y="2460781"/>
            <a:ext cx="928534" cy="8199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928" y="2460780"/>
            <a:ext cx="928534" cy="81993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485" y="2465334"/>
            <a:ext cx="928534" cy="81993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962064" y="2037650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Movie 1</a:t>
            </a:r>
            <a:endParaRPr lang="zh-TW" altLang="en-US" sz="2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122599" y="2037650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Movie 2</a:t>
            </a:r>
            <a:endParaRPr lang="zh-TW" altLang="en-US" sz="2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280928" y="2040815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Movie 3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381485" y="2066416"/>
                <a:ext cx="11110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 smtClean="0"/>
                  <a:t>Movie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485" y="2066416"/>
                <a:ext cx="1111073" cy="400110"/>
              </a:xfrm>
              <a:prstGeom prst="rect">
                <a:avLst/>
              </a:prstGeom>
              <a:blipFill>
                <a:blip r:embed="rId3"/>
                <a:stretch>
                  <a:fillRect l="-6044" t="-9091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575702" y="2686080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702" y="2686080"/>
                <a:ext cx="43954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/>
          <p:cNvSpPr txBox="1"/>
          <p:nvPr/>
        </p:nvSpPr>
        <p:spPr>
          <a:xfrm>
            <a:off x="3906429" y="5280544"/>
            <a:ext cx="1152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Output</a:t>
            </a:r>
            <a:r>
              <a:rPr lang="zh-TW" altLang="en-US" sz="2000" dirty="0" smtClean="0"/>
              <a:t>：</a:t>
            </a:r>
            <a:endParaRPr lang="zh-TW" altLang="en-US" sz="2000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800" y="4925210"/>
            <a:ext cx="1042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707076" y="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Movies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463416" y="12263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Micrographs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216554" y="6131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Motion correction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70825" y="1839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CTF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492637" y="183957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Particle Picking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486224" y="24527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Particles extract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726674" y="36791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Preprocess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499048" y="306596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Screen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articles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直線單箭頭接點 10"/>
          <p:cNvCxnSpPr>
            <a:stCxn id="3" idx="2"/>
            <a:endCxn id="5" idx="0"/>
          </p:cNvCxnSpPr>
          <p:nvPr/>
        </p:nvCxnSpPr>
        <p:spPr>
          <a:xfrm flipH="1">
            <a:off x="5145655" y="369332"/>
            <a:ext cx="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5" idx="2"/>
          </p:cNvCxnSpPr>
          <p:nvPr/>
        </p:nvCxnSpPr>
        <p:spPr>
          <a:xfrm flipH="1">
            <a:off x="5145654" y="982524"/>
            <a:ext cx="1" cy="306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4" idx="2"/>
            <a:endCxn id="7" idx="0"/>
          </p:cNvCxnSpPr>
          <p:nvPr/>
        </p:nvCxnSpPr>
        <p:spPr>
          <a:xfrm flipH="1">
            <a:off x="4319146" y="1595716"/>
            <a:ext cx="826508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7" idx="2"/>
            <a:endCxn id="8" idx="0"/>
          </p:cNvCxnSpPr>
          <p:nvPr/>
        </p:nvCxnSpPr>
        <p:spPr>
          <a:xfrm flipH="1">
            <a:off x="4319145" y="2208908"/>
            <a:ext cx="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  <a:endCxn id="10" idx="0"/>
          </p:cNvCxnSpPr>
          <p:nvPr/>
        </p:nvCxnSpPr>
        <p:spPr>
          <a:xfrm>
            <a:off x="4319145" y="2822100"/>
            <a:ext cx="6412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10" idx="2"/>
            <a:endCxn id="9" idx="0"/>
          </p:cNvCxnSpPr>
          <p:nvPr/>
        </p:nvCxnSpPr>
        <p:spPr>
          <a:xfrm flipH="1">
            <a:off x="4319144" y="3435292"/>
            <a:ext cx="641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4" idx="2"/>
            <a:endCxn id="6" idx="0"/>
          </p:cNvCxnSpPr>
          <p:nvPr/>
        </p:nvCxnSpPr>
        <p:spPr>
          <a:xfrm>
            <a:off x="5145654" y="1595716"/>
            <a:ext cx="92910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6" idx="2"/>
            <a:endCxn id="8" idx="3"/>
          </p:cNvCxnSpPr>
          <p:nvPr/>
        </p:nvCxnSpPr>
        <p:spPr>
          <a:xfrm rot="5400000">
            <a:off x="5399147" y="1961826"/>
            <a:ext cx="428526" cy="92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9" idx="2"/>
          </p:cNvCxnSpPr>
          <p:nvPr/>
        </p:nvCxnSpPr>
        <p:spPr>
          <a:xfrm>
            <a:off x="4319144" y="404848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2" y="0"/>
            <a:ext cx="3386562" cy="685800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779929" y="3429000"/>
            <a:ext cx="1649506" cy="12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6693515" y="282210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xmipp</a:t>
            </a:r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8336911" y="1839576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Particle picking</a:t>
            </a:r>
          </a:p>
          <a:p>
            <a:pPr algn="ctr"/>
            <a:r>
              <a:rPr lang="zh-TW" altLang="en-US" dirty="0" smtClean="0"/>
              <a:t>收錄各種方法</a:t>
            </a:r>
            <a:endParaRPr lang="zh-TW" altLang="en-US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7757267" y="28221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sphire</a:t>
            </a:r>
            <a:endParaRPr lang="zh-TW" altLang="en-US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8795371" y="28221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relion</a:t>
            </a:r>
            <a:endParaRPr lang="zh-TW" altLang="en-US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10780577" y="28221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cistem</a:t>
            </a:r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413581" y="3679152"/>
            <a:ext cx="348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xmipp3-picking consensus</a:t>
            </a:r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用於整合不同的</a:t>
            </a:r>
            <a:r>
              <a:rPr lang="en-US" altLang="zh-TW" dirty="0" smtClean="0"/>
              <a:t>particles picking)</a:t>
            </a:r>
            <a:endParaRPr lang="zh-TW" altLang="en-US" dirty="0"/>
          </a:p>
        </p:txBody>
      </p:sp>
      <p:cxnSp>
        <p:nvCxnSpPr>
          <p:cNvPr id="56" name="肘形接點 55"/>
          <p:cNvCxnSpPr>
            <a:endCxn id="55" idx="2"/>
          </p:cNvCxnSpPr>
          <p:nvPr/>
        </p:nvCxnSpPr>
        <p:spPr>
          <a:xfrm>
            <a:off x="1595718" y="3557222"/>
            <a:ext cx="7561289" cy="768261"/>
          </a:xfrm>
          <a:prstGeom prst="bentConnector4">
            <a:avLst>
              <a:gd name="adj1" fmla="val -61"/>
              <a:gd name="adj2" fmla="val 24411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51" idx="2"/>
            <a:endCxn id="50" idx="0"/>
          </p:cNvCxnSpPr>
          <p:nvPr/>
        </p:nvCxnSpPr>
        <p:spPr>
          <a:xfrm flipH="1">
            <a:off x="7080801" y="2485907"/>
            <a:ext cx="2076207" cy="33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51" idx="2"/>
            <a:endCxn id="52" idx="0"/>
          </p:cNvCxnSpPr>
          <p:nvPr/>
        </p:nvCxnSpPr>
        <p:spPr>
          <a:xfrm flipH="1">
            <a:off x="8131729" y="2485907"/>
            <a:ext cx="1025279" cy="33619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51" idx="2"/>
            <a:endCxn id="53" idx="0"/>
          </p:cNvCxnSpPr>
          <p:nvPr/>
        </p:nvCxnSpPr>
        <p:spPr>
          <a:xfrm>
            <a:off x="9157008" y="2485907"/>
            <a:ext cx="1" cy="33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1" idx="2"/>
            <a:endCxn id="54" idx="0"/>
          </p:cNvCxnSpPr>
          <p:nvPr/>
        </p:nvCxnSpPr>
        <p:spPr>
          <a:xfrm>
            <a:off x="9157008" y="2485907"/>
            <a:ext cx="2017267" cy="33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50" idx="2"/>
            <a:endCxn id="55" idx="0"/>
          </p:cNvCxnSpPr>
          <p:nvPr/>
        </p:nvCxnSpPr>
        <p:spPr>
          <a:xfrm>
            <a:off x="7080801" y="3191432"/>
            <a:ext cx="2076206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52" idx="2"/>
            <a:endCxn id="55" idx="0"/>
          </p:cNvCxnSpPr>
          <p:nvPr/>
        </p:nvCxnSpPr>
        <p:spPr>
          <a:xfrm>
            <a:off x="8131729" y="3191432"/>
            <a:ext cx="1025278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53" idx="2"/>
            <a:endCxn id="55" idx="0"/>
          </p:cNvCxnSpPr>
          <p:nvPr/>
        </p:nvCxnSpPr>
        <p:spPr>
          <a:xfrm flipH="1">
            <a:off x="9157007" y="3191432"/>
            <a:ext cx="2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54" idx="2"/>
            <a:endCxn id="55" idx="0"/>
          </p:cNvCxnSpPr>
          <p:nvPr/>
        </p:nvCxnSpPr>
        <p:spPr>
          <a:xfrm flipH="1">
            <a:off x="9157007" y="3191432"/>
            <a:ext cx="2017268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9807210" y="28265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topaz</a:t>
            </a:r>
            <a:endParaRPr lang="zh-TW" altLang="en-US" dirty="0"/>
          </a:p>
        </p:txBody>
      </p:sp>
      <p:cxnSp>
        <p:nvCxnSpPr>
          <p:cNvPr id="66" name="直線單箭頭接點 65"/>
          <p:cNvCxnSpPr>
            <a:stCxn id="51" idx="2"/>
            <a:endCxn id="65" idx="0"/>
          </p:cNvCxnSpPr>
          <p:nvPr/>
        </p:nvCxnSpPr>
        <p:spPr>
          <a:xfrm>
            <a:off x="9157008" y="2485907"/>
            <a:ext cx="992604" cy="340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65" idx="2"/>
            <a:endCxn id="55" idx="0"/>
          </p:cNvCxnSpPr>
          <p:nvPr/>
        </p:nvCxnSpPr>
        <p:spPr>
          <a:xfrm flipH="1">
            <a:off x="9157007" y="3195895"/>
            <a:ext cx="992605" cy="48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64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707076" y="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Movies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463416" y="12263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Micrographs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216554" y="6131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Motion correction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70825" y="1839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CTF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492637" y="183957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Particle Picking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486224" y="24527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Particles extract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726674" y="36791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Preprocess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499048" y="306596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Screen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articles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直線單箭頭接點 10"/>
          <p:cNvCxnSpPr>
            <a:stCxn id="3" idx="2"/>
            <a:endCxn id="5" idx="0"/>
          </p:cNvCxnSpPr>
          <p:nvPr/>
        </p:nvCxnSpPr>
        <p:spPr>
          <a:xfrm flipH="1">
            <a:off x="5145655" y="369332"/>
            <a:ext cx="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5" idx="2"/>
          </p:cNvCxnSpPr>
          <p:nvPr/>
        </p:nvCxnSpPr>
        <p:spPr>
          <a:xfrm flipH="1">
            <a:off x="5145654" y="982524"/>
            <a:ext cx="1" cy="306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4" idx="2"/>
            <a:endCxn id="7" idx="0"/>
          </p:cNvCxnSpPr>
          <p:nvPr/>
        </p:nvCxnSpPr>
        <p:spPr>
          <a:xfrm flipH="1">
            <a:off x="4319146" y="1595716"/>
            <a:ext cx="826508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7" idx="2"/>
            <a:endCxn id="8" idx="0"/>
          </p:cNvCxnSpPr>
          <p:nvPr/>
        </p:nvCxnSpPr>
        <p:spPr>
          <a:xfrm flipH="1">
            <a:off x="4319145" y="2208908"/>
            <a:ext cx="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  <a:endCxn id="10" idx="0"/>
          </p:cNvCxnSpPr>
          <p:nvPr/>
        </p:nvCxnSpPr>
        <p:spPr>
          <a:xfrm>
            <a:off x="4319145" y="2822100"/>
            <a:ext cx="6412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10" idx="2"/>
            <a:endCxn id="9" idx="0"/>
          </p:cNvCxnSpPr>
          <p:nvPr/>
        </p:nvCxnSpPr>
        <p:spPr>
          <a:xfrm flipH="1">
            <a:off x="4319144" y="3435292"/>
            <a:ext cx="641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4" idx="2"/>
            <a:endCxn id="6" idx="0"/>
          </p:cNvCxnSpPr>
          <p:nvPr/>
        </p:nvCxnSpPr>
        <p:spPr>
          <a:xfrm>
            <a:off x="5145654" y="1595716"/>
            <a:ext cx="92910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6" idx="2"/>
            <a:endCxn id="8" idx="3"/>
          </p:cNvCxnSpPr>
          <p:nvPr/>
        </p:nvCxnSpPr>
        <p:spPr>
          <a:xfrm rot="5400000">
            <a:off x="5399147" y="1961826"/>
            <a:ext cx="428526" cy="92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9" idx="2"/>
          </p:cNvCxnSpPr>
          <p:nvPr/>
        </p:nvCxnSpPr>
        <p:spPr>
          <a:xfrm>
            <a:off x="4319144" y="404848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2" y="0"/>
            <a:ext cx="3386562" cy="685800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779929" y="3429000"/>
            <a:ext cx="1649506" cy="12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779929" y="2208908"/>
            <a:ext cx="1945342" cy="354998"/>
          </a:xfrm>
          <a:prstGeom prst="rect">
            <a:avLst/>
          </a:prstGeom>
          <a:noFill/>
          <a:ln>
            <a:solidFill>
              <a:srgbClr val="271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8336911" y="1839576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Particle picking</a:t>
            </a:r>
          </a:p>
          <a:p>
            <a:pPr algn="ctr"/>
            <a:r>
              <a:rPr lang="zh-TW" altLang="en-US" dirty="0" smtClean="0"/>
              <a:t>收錄各種方法</a:t>
            </a:r>
            <a:endParaRPr lang="zh-TW" alt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7757267" y="28221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sphire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8795371" y="28221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relion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10780577" y="28221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cistem</a:t>
            </a:r>
            <a:endParaRPr lang="zh-TW" altLang="en-US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7413581" y="3679152"/>
            <a:ext cx="348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xmipp3-picking consensus</a:t>
            </a:r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用於整合不同的</a:t>
            </a:r>
            <a:r>
              <a:rPr lang="en-US" altLang="zh-TW" dirty="0" smtClean="0"/>
              <a:t>particles picking)</a:t>
            </a:r>
            <a:endParaRPr lang="zh-TW" altLang="en-US" dirty="0"/>
          </a:p>
        </p:txBody>
      </p:sp>
      <p:cxnSp>
        <p:nvCxnSpPr>
          <p:cNvPr id="48" name="肘形接點 47"/>
          <p:cNvCxnSpPr>
            <a:endCxn id="46" idx="2"/>
          </p:cNvCxnSpPr>
          <p:nvPr/>
        </p:nvCxnSpPr>
        <p:spPr>
          <a:xfrm>
            <a:off x="1595718" y="3557222"/>
            <a:ext cx="7561289" cy="768261"/>
          </a:xfrm>
          <a:prstGeom prst="bentConnector4">
            <a:avLst>
              <a:gd name="adj1" fmla="val -61"/>
              <a:gd name="adj2" fmla="val 24411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38" idx="2"/>
          </p:cNvCxnSpPr>
          <p:nvPr/>
        </p:nvCxnSpPr>
        <p:spPr>
          <a:xfrm flipH="1">
            <a:off x="7080801" y="2485907"/>
            <a:ext cx="2076207" cy="336193"/>
          </a:xfrm>
          <a:prstGeom prst="straightConnector1">
            <a:avLst/>
          </a:prstGeom>
          <a:ln>
            <a:solidFill>
              <a:srgbClr val="2718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38" idx="2"/>
            <a:endCxn id="40" idx="0"/>
          </p:cNvCxnSpPr>
          <p:nvPr/>
        </p:nvCxnSpPr>
        <p:spPr>
          <a:xfrm flipH="1">
            <a:off x="8131729" y="2485907"/>
            <a:ext cx="1025279" cy="33619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38" idx="2"/>
            <a:endCxn id="42" idx="0"/>
          </p:cNvCxnSpPr>
          <p:nvPr/>
        </p:nvCxnSpPr>
        <p:spPr>
          <a:xfrm>
            <a:off x="9157008" y="2485907"/>
            <a:ext cx="1" cy="33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38" idx="2"/>
            <a:endCxn id="44" idx="0"/>
          </p:cNvCxnSpPr>
          <p:nvPr/>
        </p:nvCxnSpPr>
        <p:spPr>
          <a:xfrm>
            <a:off x="9157008" y="2485907"/>
            <a:ext cx="2017267" cy="33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endCxn id="46" idx="0"/>
          </p:cNvCxnSpPr>
          <p:nvPr/>
        </p:nvCxnSpPr>
        <p:spPr>
          <a:xfrm>
            <a:off x="7080801" y="3191432"/>
            <a:ext cx="2076206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0" idx="2"/>
            <a:endCxn id="46" idx="0"/>
          </p:cNvCxnSpPr>
          <p:nvPr/>
        </p:nvCxnSpPr>
        <p:spPr>
          <a:xfrm>
            <a:off x="8131729" y="3191432"/>
            <a:ext cx="1025278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2" idx="2"/>
            <a:endCxn id="46" idx="0"/>
          </p:cNvCxnSpPr>
          <p:nvPr/>
        </p:nvCxnSpPr>
        <p:spPr>
          <a:xfrm flipH="1">
            <a:off x="9157007" y="3191432"/>
            <a:ext cx="2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4" idx="2"/>
            <a:endCxn id="46" idx="0"/>
          </p:cNvCxnSpPr>
          <p:nvPr/>
        </p:nvCxnSpPr>
        <p:spPr>
          <a:xfrm flipH="1">
            <a:off x="9157007" y="3191432"/>
            <a:ext cx="2017268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9807210" y="28265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topaz</a:t>
            </a:r>
            <a:endParaRPr lang="zh-TW" altLang="en-US" dirty="0"/>
          </a:p>
        </p:txBody>
      </p:sp>
      <p:cxnSp>
        <p:nvCxnSpPr>
          <p:cNvPr id="59" name="直線單箭頭接點 58"/>
          <p:cNvCxnSpPr>
            <a:stCxn id="38" idx="2"/>
            <a:endCxn id="58" idx="0"/>
          </p:cNvCxnSpPr>
          <p:nvPr/>
        </p:nvCxnSpPr>
        <p:spPr>
          <a:xfrm>
            <a:off x="9157008" y="2485907"/>
            <a:ext cx="992604" cy="340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8" idx="2"/>
            <a:endCxn id="46" idx="0"/>
          </p:cNvCxnSpPr>
          <p:nvPr/>
        </p:nvCxnSpPr>
        <p:spPr>
          <a:xfrm flipH="1">
            <a:off x="9157007" y="3195895"/>
            <a:ext cx="992605" cy="48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693515" y="282210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2718E8"/>
                </a:solidFill>
              </a:rPr>
              <a:t>xmipp</a:t>
            </a:r>
            <a:endParaRPr lang="zh-TW" altLang="en-US" dirty="0">
              <a:solidFill>
                <a:srgbClr val="2718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11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37" y="1616126"/>
            <a:ext cx="2261717" cy="38845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392" y="1713860"/>
            <a:ext cx="4799476" cy="49988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r="108"/>
          <a:stretch/>
        </p:blipFill>
        <p:spPr>
          <a:xfrm>
            <a:off x="8278575" y="537324"/>
            <a:ext cx="3743464" cy="334299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06" y="3368040"/>
            <a:ext cx="4005706" cy="2918700"/>
          </a:xfrm>
          <a:prstGeom prst="rect">
            <a:avLst/>
          </a:prstGeom>
        </p:spPr>
      </p:pic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524903" y="373796"/>
            <a:ext cx="10058400" cy="1609344"/>
          </a:xfrm>
        </p:spPr>
        <p:txBody>
          <a:bodyPr/>
          <a:lstStyle/>
          <a:p>
            <a:r>
              <a:rPr lang="en-US" altLang="zh-TW" dirty="0" smtClean="0"/>
              <a:t>Particle picking</a:t>
            </a:r>
            <a:endParaRPr lang="zh-TW" altLang="en-US" dirty="0"/>
          </a:p>
        </p:txBody>
      </p:sp>
      <p:sp>
        <p:nvSpPr>
          <p:cNvPr id="12" name="向右箭號 11"/>
          <p:cNvSpPr/>
          <p:nvPr/>
        </p:nvSpPr>
        <p:spPr>
          <a:xfrm>
            <a:off x="1514315" y="4476408"/>
            <a:ext cx="424873" cy="350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十邊形 12"/>
          <p:cNvSpPr/>
          <p:nvPr/>
        </p:nvSpPr>
        <p:spPr>
          <a:xfrm>
            <a:off x="52386" y="2555524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4" name="十邊形 13"/>
          <p:cNvSpPr/>
          <p:nvPr/>
        </p:nvSpPr>
        <p:spPr>
          <a:xfrm>
            <a:off x="2497455" y="5058998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943" y="5263029"/>
            <a:ext cx="180975" cy="190500"/>
          </a:xfrm>
          <a:prstGeom prst="rect">
            <a:avLst/>
          </a:prstGeom>
        </p:spPr>
      </p:pic>
      <p:sp>
        <p:nvSpPr>
          <p:cNvPr id="16" name="向右箭號 15"/>
          <p:cNvSpPr/>
          <p:nvPr/>
        </p:nvSpPr>
        <p:spPr>
          <a:xfrm rot="16200000">
            <a:off x="3175329" y="5189538"/>
            <a:ext cx="315716" cy="301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483812" y="5173613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按     找到</a:t>
            </a:r>
            <a:r>
              <a:rPr lang="zh-TW" altLang="en-US" dirty="0">
                <a:solidFill>
                  <a:srgbClr val="0070C0"/>
                </a:solidFill>
              </a:rPr>
              <a:t>要輸入</a:t>
            </a:r>
            <a:r>
              <a:rPr lang="zh-TW" altLang="en-US" dirty="0" smtClean="0">
                <a:solidFill>
                  <a:srgbClr val="0070C0"/>
                </a:solidFill>
              </a:rPr>
              <a:t>的資</a:t>
            </a:r>
            <a:r>
              <a:rPr lang="zh-TW" altLang="en-US" dirty="0">
                <a:solidFill>
                  <a:srgbClr val="0070C0"/>
                </a:solidFill>
              </a:rPr>
              <a:t>料</a:t>
            </a:r>
          </a:p>
        </p:txBody>
      </p:sp>
      <p:sp>
        <p:nvSpPr>
          <p:cNvPr id="18" name="十邊形 17"/>
          <p:cNvSpPr/>
          <p:nvPr/>
        </p:nvSpPr>
        <p:spPr>
          <a:xfrm>
            <a:off x="4562766" y="6258633"/>
            <a:ext cx="392790" cy="38040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9" name="向下箭號 18"/>
          <p:cNvSpPr/>
          <p:nvPr/>
        </p:nvSpPr>
        <p:spPr>
          <a:xfrm rot="10800000">
            <a:off x="5119441" y="6286740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>
            <a:off x="5629652" y="4161418"/>
            <a:ext cx="809715" cy="72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十邊形 20"/>
          <p:cNvSpPr/>
          <p:nvPr/>
        </p:nvSpPr>
        <p:spPr>
          <a:xfrm>
            <a:off x="8783206" y="53923"/>
            <a:ext cx="347285" cy="35772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/>
          <a:srcRect l="65403"/>
          <a:stretch/>
        </p:blipFill>
        <p:spPr>
          <a:xfrm>
            <a:off x="5288719" y="1256922"/>
            <a:ext cx="424335" cy="456938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5135222" y="-16190"/>
            <a:ext cx="120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圈選</a:t>
            </a:r>
            <a:r>
              <a:rPr lang="zh-TW" altLang="en-US" dirty="0">
                <a:solidFill>
                  <a:srgbClr val="002060"/>
                </a:solidFill>
              </a:rPr>
              <a:t>工具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/>
          <a:srcRect l="34107" r="34379"/>
          <a:stretch/>
        </p:blipFill>
        <p:spPr>
          <a:xfrm>
            <a:off x="5305093" y="758177"/>
            <a:ext cx="385795" cy="456069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5690888" y="332034"/>
            <a:ext cx="29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圈</a:t>
            </a:r>
            <a:r>
              <a:rPr lang="en-US" altLang="zh-TW" dirty="0" smtClean="0">
                <a:solidFill>
                  <a:srgbClr val="002060"/>
                </a:solidFill>
              </a:rPr>
              <a:t>particle </a:t>
            </a:r>
            <a:r>
              <a:rPr lang="zh-TW" altLang="en-US" dirty="0" smtClean="0">
                <a:solidFill>
                  <a:srgbClr val="002060"/>
                </a:solidFill>
              </a:rPr>
              <a:t>的標示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7"/>
          <a:srcRect t="-3933" r="65153"/>
          <a:stretch/>
        </p:blipFill>
        <p:spPr>
          <a:xfrm>
            <a:off x="5305093" y="312917"/>
            <a:ext cx="385795" cy="428679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5698761" y="767835"/>
            <a:ext cx="29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連續圈選，不好用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698761" y="1275619"/>
            <a:ext cx="29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橡皮擦，用來刪除框框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9128835" y="-16190"/>
            <a:ext cx="2908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調整框框</a:t>
            </a:r>
            <a:r>
              <a:rPr lang="en-US" altLang="zh-TW" dirty="0" smtClean="0">
                <a:solidFill>
                  <a:srgbClr val="0070C0"/>
                </a:solidFill>
              </a:rPr>
              <a:t>size</a:t>
            </a:r>
            <a:r>
              <a:rPr lang="zh-TW" altLang="en-US" dirty="0" smtClean="0">
                <a:solidFill>
                  <a:srgbClr val="0070C0"/>
                </a:solidFill>
              </a:rPr>
              <a:t>，可以先圈一個</a:t>
            </a:r>
            <a:r>
              <a:rPr lang="en-US" altLang="zh-TW" dirty="0" smtClean="0">
                <a:solidFill>
                  <a:srgbClr val="0070C0"/>
                </a:solidFill>
              </a:rPr>
              <a:t>particle</a:t>
            </a:r>
            <a:r>
              <a:rPr lang="zh-TW" altLang="en-US" dirty="0" smtClean="0">
                <a:solidFill>
                  <a:srgbClr val="0070C0"/>
                </a:solidFill>
              </a:rPr>
              <a:t>，再來回調整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endParaRPr lang="zh-TW" altLang="en-US" dirty="0"/>
          </a:p>
        </p:txBody>
      </p:sp>
      <p:sp>
        <p:nvSpPr>
          <p:cNvPr id="35" name="向右箭號 34"/>
          <p:cNvSpPr/>
          <p:nvPr/>
        </p:nvSpPr>
        <p:spPr>
          <a:xfrm rot="5400000">
            <a:off x="9526485" y="673828"/>
            <a:ext cx="132139" cy="1801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右箭號 35"/>
          <p:cNvSpPr/>
          <p:nvPr/>
        </p:nvSpPr>
        <p:spPr>
          <a:xfrm rot="5400000">
            <a:off x="9589637" y="5537790"/>
            <a:ext cx="1543847" cy="1096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10771868" y="5430964"/>
            <a:ext cx="492443" cy="13898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</a:rPr>
              <a:t>下一頁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38" name="十邊形 37"/>
          <p:cNvSpPr/>
          <p:nvPr/>
        </p:nvSpPr>
        <p:spPr>
          <a:xfrm>
            <a:off x="8081454" y="4049852"/>
            <a:ext cx="379452" cy="36924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506391" y="4056577"/>
            <a:ext cx="168390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圈 </a:t>
            </a:r>
            <a:r>
              <a:rPr lang="en-US" altLang="zh-TW" dirty="0" smtClean="0">
                <a:solidFill>
                  <a:srgbClr val="0070C0"/>
                </a:solidFill>
              </a:rPr>
              <a:t>particle</a:t>
            </a:r>
          </a:p>
        </p:txBody>
      </p:sp>
      <p:sp>
        <p:nvSpPr>
          <p:cNvPr id="41" name="矩形 40"/>
          <p:cNvSpPr/>
          <p:nvPr/>
        </p:nvSpPr>
        <p:spPr>
          <a:xfrm>
            <a:off x="8285474" y="1103044"/>
            <a:ext cx="1099596" cy="207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十邊形 41"/>
          <p:cNvSpPr/>
          <p:nvPr/>
        </p:nvSpPr>
        <p:spPr>
          <a:xfrm>
            <a:off x="7891763" y="896360"/>
            <a:ext cx="371082" cy="32568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8783206" y="1180313"/>
            <a:ext cx="327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0070C0"/>
                </a:solidFill>
              </a:rPr>
              <a:t>圈了一些</a:t>
            </a:r>
            <a:r>
              <a:rPr lang="en-US" altLang="zh-TW" sz="1600" dirty="0" smtClean="0">
                <a:solidFill>
                  <a:srgbClr val="0070C0"/>
                </a:solidFill>
              </a:rPr>
              <a:t>particle </a:t>
            </a:r>
            <a:r>
              <a:rPr lang="zh-TW" altLang="en-US" sz="1600" dirty="0" smtClean="0">
                <a:solidFill>
                  <a:srgbClr val="0070C0"/>
                </a:solidFill>
              </a:rPr>
              <a:t>在按這個按鈕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-1404" y="634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By </a:t>
            </a:r>
            <a:r>
              <a:rPr lang="zh-TW" altLang="en-US" dirty="0" smtClean="0"/>
              <a:t>卉倫 手把手教學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704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6" y="1328660"/>
            <a:ext cx="4508615" cy="466361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413" r="1"/>
          <a:stretch/>
        </p:blipFill>
        <p:spPr>
          <a:xfrm>
            <a:off x="7099069" y="516133"/>
            <a:ext cx="4683405" cy="48643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r="359"/>
          <a:stretch/>
        </p:blipFill>
        <p:spPr>
          <a:xfrm>
            <a:off x="3971031" y="2562435"/>
            <a:ext cx="3982577" cy="356209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5255" y="405330"/>
            <a:ext cx="3905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     第</a:t>
            </a:r>
            <a:r>
              <a:rPr lang="en-US" altLang="zh-TW" dirty="0" smtClean="0">
                <a:solidFill>
                  <a:srgbClr val="0070C0"/>
                </a:solidFill>
              </a:rPr>
              <a:t>6</a:t>
            </a:r>
            <a:r>
              <a:rPr lang="zh-TW" altLang="en-US" dirty="0" smtClean="0">
                <a:solidFill>
                  <a:srgbClr val="0070C0"/>
                </a:solidFill>
              </a:rPr>
              <a:t>步這個動作會讓程式自己圈選，但是可以看到黃色框框區域還有些沒選到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1" name="十邊形 10"/>
          <p:cNvSpPr/>
          <p:nvPr/>
        </p:nvSpPr>
        <p:spPr>
          <a:xfrm>
            <a:off x="3838027" y="5913375"/>
            <a:ext cx="426401" cy="34340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156362" y="6124525"/>
            <a:ext cx="4081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0070C0"/>
                </a:solidFill>
              </a:rPr>
              <a:t>按下 </a:t>
            </a:r>
            <a:r>
              <a:rPr lang="en-US" altLang="zh-TW" sz="1600" dirty="0" smtClean="0">
                <a:solidFill>
                  <a:srgbClr val="0070C0"/>
                </a:solidFill>
              </a:rPr>
              <a:t>Reset Micrographs </a:t>
            </a:r>
            <a:r>
              <a:rPr lang="zh-TW" altLang="en-US" sz="1600" dirty="0" smtClean="0">
                <a:solidFill>
                  <a:srgbClr val="0070C0"/>
                </a:solidFill>
              </a:rPr>
              <a:t>使之全部重選</a:t>
            </a:r>
            <a:endParaRPr lang="en-US" altLang="zh-TW" sz="1600" dirty="0" smtClean="0">
              <a:solidFill>
                <a:srgbClr val="0070C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51227" y="5639870"/>
            <a:ext cx="1099596" cy="207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 rot="19026715">
            <a:off x="7529829" y="4749981"/>
            <a:ext cx="809715" cy="72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237018" y="3175462"/>
            <a:ext cx="1138844" cy="224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987564" y="1690646"/>
            <a:ext cx="2152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調整</a:t>
            </a:r>
            <a:r>
              <a:rPr lang="en-US" altLang="zh-TW" dirty="0" err="1" smtClean="0">
                <a:solidFill>
                  <a:srgbClr val="0070C0"/>
                </a:solidFill>
              </a:rPr>
              <a:t>Threshod</a:t>
            </a:r>
            <a:r>
              <a:rPr lang="zh-TW" altLang="en-US" dirty="0" smtClean="0">
                <a:solidFill>
                  <a:srgbClr val="0070C0"/>
                </a:solidFill>
              </a:rPr>
              <a:t>會影響最後</a:t>
            </a:r>
            <a:r>
              <a:rPr lang="en-US" altLang="zh-TW" dirty="0" smtClean="0">
                <a:solidFill>
                  <a:srgbClr val="0070C0"/>
                </a:solidFill>
              </a:rPr>
              <a:t>particle</a:t>
            </a:r>
            <a:r>
              <a:rPr lang="zh-TW" altLang="en-US" dirty="0" smtClean="0">
                <a:solidFill>
                  <a:srgbClr val="0070C0"/>
                </a:solidFill>
              </a:rPr>
              <a:t>選入的數量</a:t>
            </a:r>
            <a:endParaRPr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5660967" y="2647671"/>
            <a:ext cx="144" cy="527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十邊形 21"/>
          <p:cNvSpPr/>
          <p:nvPr/>
        </p:nvSpPr>
        <p:spPr>
          <a:xfrm>
            <a:off x="4810558" y="1310671"/>
            <a:ext cx="426401" cy="34340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23" name="十邊形 22"/>
          <p:cNvSpPr/>
          <p:nvPr/>
        </p:nvSpPr>
        <p:spPr>
          <a:xfrm>
            <a:off x="8024711" y="5523160"/>
            <a:ext cx="426401" cy="34340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24" name="向下箭號 23"/>
          <p:cNvSpPr/>
          <p:nvPr/>
        </p:nvSpPr>
        <p:spPr>
          <a:xfrm rot="5400000">
            <a:off x="7864757" y="5851543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8479646" y="5451710"/>
            <a:ext cx="357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在此只需做完一張 </a:t>
            </a:r>
            <a:r>
              <a:rPr lang="en-US" altLang="zh-TW" dirty="0" err="1" smtClean="0"/>
              <a:t>mircographs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particle picking</a:t>
            </a:r>
            <a:r>
              <a:rPr lang="zh-TW" altLang="en-US" dirty="0" smtClean="0"/>
              <a:t>，其他張使用</a:t>
            </a:r>
            <a:endParaRPr lang="en-US" altLang="zh-TW" dirty="0" smtClean="0"/>
          </a:p>
          <a:p>
            <a:r>
              <a:rPr lang="en-US" altLang="zh-TW" dirty="0" smtClean="0"/>
              <a:t>Auto-picking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-1404" y="634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By </a:t>
            </a:r>
            <a:r>
              <a:rPr lang="zh-TW" altLang="en-US" dirty="0" smtClean="0"/>
              <a:t>卉倫 手把手教學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717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Auto-picking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2964" y="1971271"/>
            <a:ext cx="5565338" cy="40513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47" y="2252748"/>
            <a:ext cx="2316161" cy="4006735"/>
          </a:xfrm>
          <a:prstGeom prst="rect">
            <a:avLst/>
          </a:prstGeom>
        </p:spPr>
      </p:pic>
      <p:sp>
        <p:nvSpPr>
          <p:cNvPr id="6" name="十邊形 5"/>
          <p:cNvSpPr/>
          <p:nvPr/>
        </p:nvSpPr>
        <p:spPr>
          <a:xfrm>
            <a:off x="359956" y="3370172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3330989" y="3778234"/>
            <a:ext cx="424873" cy="350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十邊形 7"/>
          <p:cNvSpPr/>
          <p:nvPr/>
        </p:nvSpPr>
        <p:spPr>
          <a:xfrm>
            <a:off x="5548226" y="3848053"/>
            <a:ext cx="392790" cy="408062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606" y="3953725"/>
            <a:ext cx="180975" cy="190500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 rot="5400000">
            <a:off x="5923058" y="4059317"/>
            <a:ext cx="315716" cy="301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231542" y="3840610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按     找到</a:t>
            </a:r>
            <a:r>
              <a:rPr lang="zh-TW" altLang="en-US" dirty="0">
                <a:solidFill>
                  <a:srgbClr val="0070C0"/>
                </a:solidFill>
              </a:rPr>
              <a:t>要輸入</a:t>
            </a:r>
            <a:r>
              <a:rPr lang="zh-TW" altLang="en-US" dirty="0" smtClean="0">
                <a:solidFill>
                  <a:srgbClr val="0070C0"/>
                </a:solidFill>
              </a:rPr>
              <a:t>的資</a:t>
            </a:r>
            <a:r>
              <a:rPr lang="zh-TW" altLang="en-US" dirty="0">
                <a:solidFill>
                  <a:srgbClr val="0070C0"/>
                </a:solidFill>
              </a:rPr>
              <a:t>料</a:t>
            </a:r>
          </a:p>
        </p:txBody>
      </p:sp>
      <p:sp>
        <p:nvSpPr>
          <p:cNvPr id="12" name="向下箭號 11"/>
          <p:cNvSpPr/>
          <p:nvPr/>
        </p:nvSpPr>
        <p:spPr>
          <a:xfrm rot="10800000">
            <a:off x="8618980" y="6022571"/>
            <a:ext cx="326519" cy="28395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十邊形 12"/>
          <p:cNvSpPr/>
          <p:nvPr/>
        </p:nvSpPr>
        <p:spPr>
          <a:xfrm>
            <a:off x="8067639" y="6022571"/>
            <a:ext cx="392790" cy="380403"/>
          </a:xfrm>
          <a:prstGeom prst="dec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-1404" y="634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By </a:t>
            </a:r>
            <a:r>
              <a:rPr lang="zh-TW" altLang="en-US" dirty="0" smtClean="0"/>
              <a:t>卉倫 手把手教學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96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有關</a:t>
            </a:r>
            <a:r>
              <a:rPr lang="en-US" altLang="zh-TW" dirty="0"/>
              <a:t>particle picking</a:t>
            </a:r>
            <a:r>
              <a:rPr lang="zh-TW" altLang="en-US" dirty="0"/>
              <a:t>的要點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輸入</a:t>
            </a:r>
            <a:r>
              <a:rPr lang="zh-TW" altLang="en-US" dirty="0" smtClean="0"/>
              <a:t>：</a:t>
            </a:r>
            <a:r>
              <a:rPr lang="en-US" altLang="zh-TW" dirty="0" smtClean="0"/>
              <a:t>micrographs</a:t>
            </a:r>
          </a:p>
          <a:p>
            <a:r>
              <a:rPr lang="zh-TW" altLang="en-US" dirty="0"/>
              <a:t>參數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boxsize</a:t>
            </a:r>
            <a:endParaRPr lang="en-US" altLang="zh-TW" dirty="0" smtClean="0"/>
          </a:p>
          <a:p>
            <a:r>
              <a:rPr lang="zh-TW" altLang="en-US" dirty="0"/>
              <a:t>輸出</a:t>
            </a:r>
            <a:r>
              <a:rPr lang="zh-TW" altLang="en-US" dirty="0" smtClean="0"/>
              <a:t>：</a:t>
            </a:r>
            <a:r>
              <a:rPr lang="en-US" altLang="zh-TW" dirty="0"/>
              <a:t>particles</a:t>
            </a:r>
            <a:r>
              <a:rPr lang="zh-TW" altLang="en-US" dirty="0"/>
              <a:t>在</a:t>
            </a:r>
            <a:r>
              <a:rPr lang="en-US" altLang="zh-TW" dirty="0"/>
              <a:t>micrograph</a:t>
            </a:r>
            <a:r>
              <a:rPr lang="zh-TW" altLang="en-US" dirty="0"/>
              <a:t>上的</a:t>
            </a:r>
            <a:r>
              <a:rPr lang="zh-TW" altLang="en-US" dirty="0" smtClean="0"/>
              <a:t>位置</a:t>
            </a:r>
            <a:r>
              <a:rPr lang="en-US" altLang="zh-TW" dirty="0" smtClean="0"/>
              <a:t>(Coordinates)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13" r="1"/>
          <a:stretch/>
        </p:blipFill>
        <p:spPr>
          <a:xfrm>
            <a:off x="677334" y="3258000"/>
            <a:ext cx="3466102" cy="36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67" y="3367448"/>
            <a:ext cx="3562847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6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707076" y="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Movies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463416" y="12263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Micrographs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216554" y="6131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Motion correction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70825" y="1839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CTF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492637" y="183957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Particle Picking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486224" y="24527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Particles extract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726674" y="36791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Preprocess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499048" y="306596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Screen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articles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直線單箭頭接點 10"/>
          <p:cNvCxnSpPr>
            <a:stCxn id="3" idx="2"/>
            <a:endCxn id="5" idx="0"/>
          </p:cNvCxnSpPr>
          <p:nvPr/>
        </p:nvCxnSpPr>
        <p:spPr>
          <a:xfrm flipH="1">
            <a:off x="5145655" y="369332"/>
            <a:ext cx="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5" idx="2"/>
          </p:cNvCxnSpPr>
          <p:nvPr/>
        </p:nvCxnSpPr>
        <p:spPr>
          <a:xfrm flipH="1">
            <a:off x="5145654" y="982524"/>
            <a:ext cx="1" cy="306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4" idx="2"/>
            <a:endCxn id="7" idx="0"/>
          </p:cNvCxnSpPr>
          <p:nvPr/>
        </p:nvCxnSpPr>
        <p:spPr>
          <a:xfrm flipH="1">
            <a:off x="4319146" y="1595716"/>
            <a:ext cx="826508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7" idx="2"/>
            <a:endCxn id="8" idx="0"/>
          </p:cNvCxnSpPr>
          <p:nvPr/>
        </p:nvCxnSpPr>
        <p:spPr>
          <a:xfrm flipH="1">
            <a:off x="4319145" y="2208908"/>
            <a:ext cx="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  <a:endCxn id="10" idx="0"/>
          </p:cNvCxnSpPr>
          <p:nvPr/>
        </p:nvCxnSpPr>
        <p:spPr>
          <a:xfrm>
            <a:off x="4319145" y="2822100"/>
            <a:ext cx="6412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10" idx="2"/>
            <a:endCxn id="9" idx="0"/>
          </p:cNvCxnSpPr>
          <p:nvPr/>
        </p:nvCxnSpPr>
        <p:spPr>
          <a:xfrm flipH="1">
            <a:off x="4319144" y="3435292"/>
            <a:ext cx="641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4" idx="2"/>
            <a:endCxn id="6" idx="0"/>
          </p:cNvCxnSpPr>
          <p:nvPr/>
        </p:nvCxnSpPr>
        <p:spPr>
          <a:xfrm>
            <a:off x="5145654" y="1595716"/>
            <a:ext cx="92910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6" idx="2"/>
            <a:endCxn id="8" idx="3"/>
          </p:cNvCxnSpPr>
          <p:nvPr/>
        </p:nvCxnSpPr>
        <p:spPr>
          <a:xfrm rot="5400000">
            <a:off x="5399147" y="1961826"/>
            <a:ext cx="428526" cy="92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9" idx="2"/>
          </p:cNvCxnSpPr>
          <p:nvPr/>
        </p:nvCxnSpPr>
        <p:spPr>
          <a:xfrm>
            <a:off x="4319144" y="404848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2" y="0"/>
            <a:ext cx="3386562" cy="68580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6693515" y="282210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xmipp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8336911" y="1839576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Particle picking</a:t>
            </a:r>
          </a:p>
          <a:p>
            <a:pPr algn="ctr"/>
            <a:r>
              <a:rPr lang="zh-TW" altLang="en-US" dirty="0" smtClean="0"/>
              <a:t>收錄各種方法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757267" y="28221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2718E8"/>
                </a:solidFill>
              </a:rPr>
              <a:t>sphire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795371" y="28221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relion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0780577" y="28221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cistem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413581" y="3679152"/>
            <a:ext cx="348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xmipp3-picking consensus</a:t>
            </a:r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用於整合不同的</a:t>
            </a:r>
            <a:r>
              <a:rPr lang="en-US" altLang="zh-TW" dirty="0" smtClean="0"/>
              <a:t>particles picking)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779929" y="3429000"/>
            <a:ext cx="1649506" cy="12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肘形接點 29"/>
          <p:cNvCxnSpPr>
            <a:endCxn id="27" idx="2"/>
          </p:cNvCxnSpPr>
          <p:nvPr/>
        </p:nvCxnSpPr>
        <p:spPr>
          <a:xfrm>
            <a:off x="1595718" y="3557222"/>
            <a:ext cx="7561289" cy="768261"/>
          </a:xfrm>
          <a:prstGeom prst="bentConnector4">
            <a:avLst>
              <a:gd name="adj1" fmla="val -61"/>
              <a:gd name="adj2" fmla="val 24411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stCxn id="23" idx="2"/>
            <a:endCxn id="22" idx="0"/>
          </p:cNvCxnSpPr>
          <p:nvPr/>
        </p:nvCxnSpPr>
        <p:spPr>
          <a:xfrm flipH="1">
            <a:off x="7080801" y="2485907"/>
            <a:ext cx="2076207" cy="33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23" idx="2"/>
            <a:endCxn id="24" idx="0"/>
          </p:cNvCxnSpPr>
          <p:nvPr/>
        </p:nvCxnSpPr>
        <p:spPr>
          <a:xfrm flipH="1">
            <a:off x="8131729" y="2485907"/>
            <a:ext cx="1025279" cy="336193"/>
          </a:xfrm>
          <a:prstGeom prst="straightConnector1">
            <a:avLst/>
          </a:prstGeom>
          <a:ln>
            <a:solidFill>
              <a:srgbClr val="2718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23" idx="2"/>
            <a:endCxn id="25" idx="0"/>
          </p:cNvCxnSpPr>
          <p:nvPr/>
        </p:nvCxnSpPr>
        <p:spPr>
          <a:xfrm>
            <a:off x="9157008" y="2485907"/>
            <a:ext cx="1" cy="33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23" idx="2"/>
            <a:endCxn id="26" idx="0"/>
          </p:cNvCxnSpPr>
          <p:nvPr/>
        </p:nvCxnSpPr>
        <p:spPr>
          <a:xfrm>
            <a:off x="9157008" y="2485907"/>
            <a:ext cx="2017267" cy="33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22" idx="2"/>
            <a:endCxn id="27" idx="0"/>
          </p:cNvCxnSpPr>
          <p:nvPr/>
        </p:nvCxnSpPr>
        <p:spPr>
          <a:xfrm>
            <a:off x="7080801" y="3191432"/>
            <a:ext cx="2076206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24" idx="2"/>
            <a:endCxn id="27" idx="0"/>
          </p:cNvCxnSpPr>
          <p:nvPr/>
        </p:nvCxnSpPr>
        <p:spPr>
          <a:xfrm>
            <a:off x="8131729" y="3191432"/>
            <a:ext cx="1025278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25" idx="2"/>
            <a:endCxn id="27" idx="0"/>
          </p:cNvCxnSpPr>
          <p:nvPr/>
        </p:nvCxnSpPr>
        <p:spPr>
          <a:xfrm flipH="1">
            <a:off x="9157007" y="3191432"/>
            <a:ext cx="2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26" idx="2"/>
            <a:endCxn id="27" idx="0"/>
          </p:cNvCxnSpPr>
          <p:nvPr/>
        </p:nvCxnSpPr>
        <p:spPr>
          <a:xfrm flipH="1">
            <a:off x="9157007" y="3191432"/>
            <a:ext cx="2017268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79929" y="2601573"/>
            <a:ext cx="1479177" cy="302991"/>
          </a:xfrm>
          <a:prstGeom prst="rect">
            <a:avLst/>
          </a:prstGeom>
          <a:noFill/>
          <a:ln>
            <a:solidFill>
              <a:srgbClr val="271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9807210" y="28265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topaz</a:t>
            </a:r>
            <a:endParaRPr lang="zh-TW" altLang="en-US" dirty="0"/>
          </a:p>
        </p:txBody>
      </p:sp>
      <p:cxnSp>
        <p:nvCxnSpPr>
          <p:cNvPr id="31" name="直線單箭頭接點 30"/>
          <p:cNvCxnSpPr>
            <a:stCxn id="23" idx="2"/>
            <a:endCxn id="20" idx="0"/>
          </p:cNvCxnSpPr>
          <p:nvPr/>
        </p:nvCxnSpPr>
        <p:spPr>
          <a:xfrm>
            <a:off x="9157008" y="2485907"/>
            <a:ext cx="992604" cy="340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20" idx="2"/>
            <a:endCxn id="27" idx="0"/>
          </p:cNvCxnSpPr>
          <p:nvPr/>
        </p:nvCxnSpPr>
        <p:spPr>
          <a:xfrm flipH="1">
            <a:off x="9157007" y="3195895"/>
            <a:ext cx="992605" cy="48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75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16" y="5084946"/>
            <a:ext cx="5040000" cy="177305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222"/>
            <a:ext cx="5760000" cy="515268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sphire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748923" y="36311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Step 1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51" y="726222"/>
            <a:ext cx="5760000" cy="450745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109751" y="36311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Step 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269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707076" y="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Movies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463416" y="12263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Micrographs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216554" y="6131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Motion correction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70825" y="1839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CTF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492637" y="183957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Particle Picking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486224" y="24527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Particles extract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726674" y="36791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Preprocess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499048" y="306596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Screen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articles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直線單箭頭接點 10"/>
          <p:cNvCxnSpPr>
            <a:stCxn id="3" idx="2"/>
            <a:endCxn id="5" idx="0"/>
          </p:cNvCxnSpPr>
          <p:nvPr/>
        </p:nvCxnSpPr>
        <p:spPr>
          <a:xfrm flipH="1">
            <a:off x="5145655" y="369332"/>
            <a:ext cx="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5" idx="2"/>
          </p:cNvCxnSpPr>
          <p:nvPr/>
        </p:nvCxnSpPr>
        <p:spPr>
          <a:xfrm flipH="1">
            <a:off x="5145654" y="982524"/>
            <a:ext cx="1" cy="306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4" idx="2"/>
            <a:endCxn id="7" idx="0"/>
          </p:cNvCxnSpPr>
          <p:nvPr/>
        </p:nvCxnSpPr>
        <p:spPr>
          <a:xfrm flipH="1">
            <a:off x="4319146" y="1595716"/>
            <a:ext cx="826508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7" idx="2"/>
            <a:endCxn id="8" idx="0"/>
          </p:cNvCxnSpPr>
          <p:nvPr/>
        </p:nvCxnSpPr>
        <p:spPr>
          <a:xfrm flipH="1">
            <a:off x="4319145" y="2208908"/>
            <a:ext cx="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  <a:endCxn id="10" idx="0"/>
          </p:cNvCxnSpPr>
          <p:nvPr/>
        </p:nvCxnSpPr>
        <p:spPr>
          <a:xfrm>
            <a:off x="4319145" y="2822100"/>
            <a:ext cx="6412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10" idx="2"/>
            <a:endCxn id="9" idx="0"/>
          </p:cNvCxnSpPr>
          <p:nvPr/>
        </p:nvCxnSpPr>
        <p:spPr>
          <a:xfrm flipH="1">
            <a:off x="4319144" y="3435292"/>
            <a:ext cx="641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4" idx="2"/>
            <a:endCxn id="6" idx="0"/>
          </p:cNvCxnSpPr>
          <p:nvPr/>
        </p:nvCxnSpPr>
        <p:spPr>
          <a:xfrm>
            <a:off x="5145654" y="1595716"/>
            <a:ext cx="92910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6" idx="2"/>
            <a:endCxn id="8" idx="3"/>
          </p:cNvCxnSpPr>
          <p:nvPr/>
        </p:nvCxnSpPr>
        <p:spPr>
          <a:xfrm rot="5400000">
            <a:off x="5399147" y="1961826"/>
            <a:ext cx="428526" cy="92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9" idx="2"/>
          </p:cNvCxnSpPr>
          <p:nvPr/>
        </p:nvCxnSpPr>
        <p:spPr>
          <a:xfrm>
            <a:off x="4319144" y="404848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2" y="0"/>
            <a:ext cx="3386562" cy="685800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779929" y="3429000"/>
            <a:ext cx="1649506" cy="12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779929" y="2913529"/>
            <a:ext cx="1488142" cy="152431"/>
          </a:xfrm>
          <a:prstGeom prst="rect">
            <a:avLst/>
          </a:prstGeom>
          <a:noFill/>
          <a:ln>
            <a:solidFill>
              <a:srgbClr val="271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8336911" y="1839576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Particle picking</a:t>
            </a:r>
          </a:p>
          <a:p>
            <a:pPr algn="ctr"/>
            <a:r>
              <a:rPr lang="zh-TW" altLang="en-US" dirty="0" smtClean="0"/>
              <a:t>收錄各種方法</a:t>
            </a:r>
            <a:endParaRPr lang="zh-TW" alt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7757267" y="28221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sphire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8795371" y="28221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2718E8"/>
                </a:solidFill>
              </a:rPr>
              <a:t>relion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780577" y="28221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cistem</a:t>
            </a:r>
            <a:endParaRPr lang="zh-TW" altLang="en-US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7413581" y="3679152"/>
            <a:ext cx="348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xmipp3-picking consensus</a:t>
            </a:r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用於整合不同的</a:t>
            </a:r>
            <a:r>
              <a:rPr lang="en-US" altLang="zh-TW" dirty="0" smtClean="0"/>
              <a:t>particles picking)</a:t>
            </a:r>
            <a:endParaRPr lang="zh-TW" altLang="en-US" dirty="0"/>
          </a:p>
        </p:txBody>
      </p:sp>
      <p:cxnSp>
        <p:nvCxnSpPr>
          <p:cNvPr id="48" name="肘形接點 47"/>
          <p:cNvCxnSpPr>
            <a:endCxn id="46" idx="2"/>
          </p:cNvCxnSpPr>
          <p:nvPr/>
        </p:nvCxnSpPr>
        <p:spPr>
          <a:xfrm>
            <a:off x="1595718" y="3557222"/>
            <a:ext cx="7561289" cy="768261"/>
          </a:xfrm>
          <a:prstGeom prst="bentConnector4">
            <a:avLst>
              <a:gd name="adj1" fmla="val -61"/>
              <a:gd name="adj2" fmla="val 24411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38" idx="2"/>
          </p:cNvCxnSpPr>
          <p:nvPr/>
        </p:nvCxnSpPr>
        <p:spPr>
          <a:xfrm flipH="1">
            <a:off x="7080801" y="2485907"/>
            <a:ext cx="2076207" cy="33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38" idx="2"/>
            <a:endCxn id="40" idx="0"/>
          </p:cNvCxnSpPr>
          <p:nvPr/>
        </p:nvCxnSpPr>
        <p:spPr>
          <a:xfrm flipH="1">
            <a:off x="8131729" y="2485907"/>
            <a:ext cx="1025279" cy="33619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38" idx="2"/>
            <a:endCxn id="42" idx="0"/>
          </p:cNvCxnSpPr>
          <p:nvPr/>
        </p:nvCxnSpPr>
        <p:spPr>
          <a:xfrm>
            <a:off x="9157008" y="2485907"/>
            <a:ext cx="1" cy="336193"/>
          </a:xfrm>
          <a:prstGeom prst="straightConnector1">
            <a:avLst/>
          </a:prstGeom>
          <a:ln>
            <a:solidFill>
              <a:srgbClr val="2718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38" idx="2"/>
            <a:endCxn id="44" idx="0"/>
          </p:cNvCxnSpPr>
          <p:nvPr/>
        </p:nvCxnSpPr>
        <p:spPr>
          <a:xfrm>
            <a:off x="9157008" y="2485907"/>
            <a:ext cx="2017267" cy="33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endCxn id="46" idx="0"/>
          </p:cNvCxnSpPr>
          <p:nvPr/>
        </p:nvCxnSpPr>
        <p:spPr>
          <a:xfrm>
            <a:off x="7080801" y="3191432"/>
            <a:ext cx="2076206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0" idx="2"/>
            <a:endCxn id="46" idx="0"/>
          </p:cNvCxnSpPr>
          <p:nvPr/>
        </p:nvCxnSpPr>
        <p:spPr>
          <a:xfrm>
            <a:off x="8131729" y="3191432"/>
            <a:ext cx="1025278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2" idx="2"/>
            <a:endCxn id="46" idx="0"/>
          </p:cNvCxnSpPr>
          <p:nvPr/>
        </p:nvCxnSpPr>
        <p:spPr>
          <a:xfrm flipH="1">
            <a:off x="9157007" y="3191432"/>
            <a:ext cx="2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4" idx="2"/>
            <a:endCxn id="46" idx="0"/>
          </p:cNvCxnSpPr>
          <p:nvPr/>
        </p:nvCxnSpPr>
        <p:spPr>
          <a:xfrm flipH="1">
            <a:off x="9157007" y="3191432"/>
            <a:ext cx="2017268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9807210" y="28265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topaz</a:t>
            </a:r>
            <a:endParaRPr lang="zh-TW" altLang="en-US" dirty="0"/>
          </a:p>
        </p:txBody>
      </p:sp>
      <p:cxnSp>
        <p:nvCxnSpPr>
          <p:cNvPr id="59" name="直線單箭頭接點 58"/>
          <p:cNvCxnSpPr>
            <a:stCxn id="38" idx="2"/>
            <a:endCxn id="58" idx="0"/>
          </p:cNvCxnSpPr>
          <p:nvPr/>
        </p:nvCxnSpPr>
        <p:spPr>
          <a:xfrm>
            <a:off x="9157008" y="2485907"/>
            <a:ext cx="992604" cy="340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8" idx="2"/>
            <a:endCxn id="46" idx="0"/>
          </p:cNvCxnSpPr>
          <p:nvPr/>
        </p:nvCxnSpPr>
        <p:spPr>
          <a:xfrm flipH="1">
            <a:off x="9157007" y="3195895"/>
            <a:ext cx="992605" cy="48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693515" y="282210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xmipp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682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79" y="716423"/>
            <a:ext cx="5801535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5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04494" cy="6855536"/>
          </a:xfrm>
        </p:spPr>
      </p:pic>
    </p:spTree>
    <p:extLst>
      <p:ext uri="{BB962C8B-B14F-4D97-AF65-F5344CB8AC3E}">
        <p14:creationId xmlns:p14="http://schemas.microsoft.com/office/powerpoint/2010/main" val="9310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707076" y="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Movies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463416" y="12263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Micrographs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216554" y="6131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Motion correction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70825" y="1839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CTF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492637" y="183957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Particle Picking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486224" y="24527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Particles extract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726674" y="36791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Preprocess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499048" y="306596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Screen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articles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直線單箭頭接點 10"/>
          <p:cNvCxnSpPr>
            <a:stCxn id="3" idx="2"/>
            <a:endCxn id="5" idx="0"/>
          </p:cNvCxnSpPr>
          <p:nvPr/>
        </p:nvCxnSpPr>
        <p:spPr>
          <a:xfrm flipH="1">
            <a:off x="5145655" y="369332"/>
            <a:ext cx="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5" idx="2"/>
          </p:cNvCxnSpPr>
          <p:nvPr/>
        </p:nvCxnSpPr>
        <p:spPr>
          <a:xfrm flipH="1">
            <a:off x="5145654" y="982524"/>
            <a:ext cx="1" cy="306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4" idx="2"/>
            <a:endCxn id="7" idx="0"/>
          </p:cNvCxnSpPr>
          <p:nvPr/>
        </p:nvCxnSpPr>
        <p:spPr>
          <a:xfrm flipH="1">
            <a:off x="4319146" y="1595716"/>
            <a:ext cx="826508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7" idx="2"/>
            <a:endCxn id="8" idx="0"/>
          </p:cNvCxnSpPr>
          <p:nvPr/>
        </p:nvCxnSpPr>
        <p:spPr>
          <a:xfrm flipH="1">
            <a:off x="4319145" y="2208908"/>
            <a:ext cx="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  <a:endCxn id="10" idx="0"/>
          </p:cNvCxnSpPr>
          <p:nvPr/>
        </p:nvCxnSpPr>
        <p:spPr>
          <a:xfrm>
            <a:off x="4319145" y="2822100"/>
            <a:ext cx="6412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10" idx="2"/>
            <a:endCxn id="9" idx="0"/>
          </p:cNvCxnSpPr>
          <p:nvPr/>
        </p:nvCxnSpPr>
        <p:spPr>
          <a:xfrm flipH="1">
            <a:off x="4319144" y="3435292"/>
            <a:ext cx="641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4" idx="2"/>
            <a:endCxn id="6" idx="0"/>
          </p:cNvCxnSpPr>
          <p:nvPr/>
        </p:nvCxnSpPr>
        <p:spPr>
          <a:xfrm>
            <a:off x="5145654" y="1595716"/>
            <a:ext cx="92910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6" idx="2"/>
            <a:endCxn id="8" idx="3"/>
          </p:cNvCxnSpPr>
          <p:nvPr/>
        </p:nvCxnSpPr>
        <p:spPr>
          <a:xfrm rot="5400000">
            <a:off x="5399147" y="1961826"/>
            <a:ext cx="428526" cy="92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9" idx="2"/>
          </p:cNvCxnSpPr>
          <p:nvPr/>
        </p:nvCxnSpPr>
        <p:spPr>
          <a:xfrm>
            <a:off x="4319144" y="404848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2" y="0"/>
            <a:ext cx="3386562" cy="685800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779929" y="3429000"/>
            <a:ext cx="1649506" cy="12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6693515" y="282210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xmipp</a:t>
            </a:r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8336911" y="1839576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Particle picking</a:t>
            </a:r>
          </a:p>
          <a:p>
            <a:pPr algn="ctr"/>
            <a:r>
              <a:rPr lang="zh-TW" altLang="en-US" dirty="0" smtClean="0"/>
              <a:t>收錄各種方法</a:t>
            </a:r>
            <a:endParaRPr lang="zh-TW" altLang="en-US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7757267" y="28221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sphire</a:t>
            </a:r>
            <a:endParaRPr lang="zh-TW" altLang="en-US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8795371" y="28221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relion</a:t>
            </a:r>
            <a:endParaRPr lang="zh-TW" altLang="en-US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10780577" y="28221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cistem</a:t>
            </a:r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413581" y="3679152"/>
            <a:ext cx="348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xmipp3-picking consensus</a:t>
            </a:r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用於整合不同的</a:t>
            </a:r>
            <a:r>
              <a:rPr lang="en-US" altLang="zh-TW" dirty="0" smtClean="0"/>
              <a:t>particles picking)</a:t>
            </a:r>
            <a:endParaRPr lang="zh-TW" altLang="en-US" dirty="0"/>
          </a:p>
        </p:txBody>
      </p:sp>
      <p:cxnSp>
        <p:nvCxnSpPr>
          <p:cNvPr id="56" name="肘形接點 55"/>
          <p:cNvCxnSpPr>
            <a:endCxn id="55" idx="2"/>
          </p:cNvCxnSpPr>
          <p:nvPr/>
        </p:nvCxnSpPr>
        <p:spPr>
          <a:xfrm>
            <a:off x="1595718" y="3557222"/>
            <a:ext cx="7561289" cy="768261"/>
          </a:xfrm>
          <a:prstGeom prst="bentConnector4">
            <a:avLst>
              <a:gd name="adj1" fmla="val -61"/>
              <a:gd name="adj2" fmla="val 24411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51" idx="2"/>
            <a:endCxn id="50" idx="0"/>
          </p:cNvCxnSpPr>
          <p:nvPr/>
        </p:nvCxnSpPr>
        <p:spPr>
          <a:xfrm flipH="1">
            <a:off x="7080801" y="2485907"/>
            <a:ext cx="2076207" cy="33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51" idx="2"/>
            <a:endCxn id="52" idx="0"/>
          </p:cNvCxnSpPr>
          <p:nvPr/>
        </p:nvCxnSpPr>
        <p:spPr>
          <a:xfrm flipH="1">
            <a:off x="8131729" y="2485907"/>
            <a:ext cx="1025279" cy="33619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51" idx="2"/>
            <a:endCxn id="53" idx="0"/>
          </p:cNvCxnSpPr>
          <p:nvPr/>
        </p:nvCxnSpPr>
        <p:spPr>
          <a:xfrm>
            <a:off x="9157008" y="2485907"/>
            <a:ext cx="1" cy="33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1" idx="2"/>
            <a:endCxn id="54" idx="0"/>
          </p:cNvCxnSpPr>
          <p:nvPr/>
        </p:nvCxnSpPr>
        <p:spPr>
          <a:xfrm>
            <a:off x="9157008" y="2485907"/>
            <a:ext cx="2017267" cy="33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50" idx="2"/>
            <a:endCxn id="55" idx="0"/>
          </p:cNvCxnSpPr>
          <p:nvPr/>
        </p:nvCxnSpPr>
        <p:spPr>
          <a:xfrm>
            <a:off x="7080801" y="3191432"/>
            <a:ext cx="2076206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52" idx="2"/>
            <a:endCxn id="55" idx="0"/>
          </p:cNvCxnSpPr>
          <p:nvPr/>
        </p:nvCxnSpPr>
        <p:spPr>
          <a:xfrm>
            <a:off x="8131729" y="3191432"/>
            <a:ext cx="1025278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53" idx="2"/>
            <a:endCxn id="55" idx="0"/>
          </p:cNvCxnSpPr>
          <p:nvPr/>
        </p:nvCxnSpPr>
        <p:spPr>
          <a:xfrm flipH="1">
            <a:off x="9157007" y="3191432"/>
            <a:ext cx="2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54" idx="2"/>
            <a:endCxn id="55" idx="0"/>
          </p:cNvCxnSpPr>
          <p:nvPr/>
        </p:nvCxnSpPr>
        <p:spPr>
          <a:xfrm flipH="1">
            <a:off x="9157007" y="3191432"/>
            <a:ext cx="2017268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9807210" y="28265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topaz</a:t>
            </a:r>
            <a:endParaRPr lang="zh-TW" altLang="en-US" dirty="0">
              <a:solidFill>
                <a:srgbClr val="2718E8"/>
              </a:solidFill>
            </a:endParaRPr>
          </a:p>
        </p:txBody>
      </p:sp>
      <p:cxnSp>
        <p:nvCxnSpPr>
          <p:cNvPr id="66" name="直線單箭頭接點 65"/>
          <p:cNvCxnSpPr>
            <a:stCxn id="51" idx="2"/>
            <a:endCxn id="65" idx="0"/>
          </p:cNvCxnSpPr>
          <p:nvPr/>
        </p:nvCxnSpPr>
        <p:spPr>
          <a:xfrm>
            <a:off x="9157008" y="2485907"/>
            <a:ext cx="992604" cy="340656"/>
          </a:xfrm>
          <a:prstGeom prst="straightConnector1">
            <a:avLst/>
          </a:prstGeom>
          <a:ln>
            <a:solidFill>
              <a:srgbClr val="2718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65" idx="2"/>
            <a:endCxn id="55" idx="0"/>
          </p:cNvCxnSpPr>
          <p:nvPr/>
        </p:nvCxnSpPr>
        <p:spPr>
          <a:xfrm flipH="1">
            <a:off x="9157007" y="3195895"/>
            <a:ext cx="992605" cy="48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79929" y="3065960"/>
            <a:ext cx="1066800" cy="188228"/>
          </a:xfrm>
          <a:prstGeom prst="rect">
            <a:avLst/>
          </a:prstGeom>
          <a:noFill/>
          <a:ln>
            <a:solidFill>
              <a:srgbClr val="271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861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02" y="0"/>
            <a:ext cx="5683685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028387" y="2111433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與</a:t>
            </a:r>
            <a:r>
              <a:rPr lang="en-US" altLang="zh-TW" dirty="0" err="1"/>
              <a:t>sphire</a:t>
            </a:r>
            <a:r>
              <a:rPr lang="zh-TW" altLang="en-US" dirty="0"/>
              <a:t>不一樣的地方</a:t>
            </a:r>
            <a:r>
              <a:rPr lang="zh-TW" altLang="en-US" dirty="0" smtClean="0"/>
              <a:t>是</a:t>
            </a:r>
            <a:endParaRPr lang="zh-TW" altLang="en-US" dirty="0"/>
          </a:p>
          <a:p>
            <a:r>
              <a:rPr lang="zh-TW" altLang="en-US" dirty="0"/>
              <a:t>同時包含了</a:t>
            </a:r>
            <a:r>
              <a:rPr lang="en-US" altLang="zh-TW" dirty="0"/>
              <a:t>training</a:t>
            </a:r>
            <a:r>
              <a:rPr lang="zh-TW" altLang="en-US" dirty="0"/>
              <a:t>與</a:t>
            </a:r>
            <a:r>
              <a:rPr lang="en-US" altLang="zh-TW" dirty="0"/>
              <a:t>picking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47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707076" y="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Movies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463416" y="12263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Micrographs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216554" y="6131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Motion correction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70825" y="1839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CTF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492637" y="183957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Particle Picking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486224" y="24527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Particles extract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726674" y="36791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Preprocess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499048" y="306596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Screen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articles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直線單箭頭接點 10"/>
          <p:cNvCxnSpPr>
            <a:stCxn id="3" idx="2"/>
            <a:endCxn id="5" idx="0"/>
          </p:cNvCxnSpPr>
          <p:nvPr/>
        </p:nvCxnSpPr>
        <p:spPr>
          <a:xfrm flipH="1">
            <a:off x="5145655" y="369332"/>
            <a:ext cx="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5" idx="2"/>
          </p:cNvCxnSpPr>
          <p:nvPr/>
        </p:nvCxnSpPr>
        <p:spPr>
          <a:xfrm flipH="1">
            <a:off x="5145654" y="982524"/>
            <a:ext cx="1" cy="306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4" idx="2"/>
            <a:endCxn id="7" idx="0"/>
          </p:cNvCxnSpPr>
          <p:nvPr/>
        </p:nvCxnSpPr>
        <p:spPr>
          <a:xfrm flipH="1">
            <a:off x="4319146" y="1595716"/>
            <a:ext cx="826508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7" idx="2"/>
            <a:endCxn id="8" idx="0"/>
          </p:cNvCxnSpPr>
          <p:nvPr/>
        </p:nvCxnSpPr>
        <p:spPr>
          <a:xfrm flipH="1">
            <a:off x="4319145" y="2208908"/>
            <a:ext cx="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  <a:endCxn id="10" idx="0"/>
          </p:cNvCxnSpPr>
          <p:nvPr/>
        </p:nvCxnSpPr>
        <p:spPr>
          <a:xfrm>
            <a:off x="4319145" y="2822100"/>
            <a:ext cx="6412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10" idx="2"/>
            <a:endCxn id="9" idx="0"/>
          </p:cNvCxnSpPr>
          <p:nvPr/>
        </p:nvCxnSpPr>
        <p:spPr>
          <a:xfrm flipH="1">
            <a:off x="4319144" y="3435292"/>
            <a:ext cx="641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4" idx="2"/>
            <a:endCxn id="6" idx="0"/>
          </p:cNvCxnSpPr>
          <p:nvPr/>
        </p:nvCxnSpPr>
        <p:spPr>
          <a:xfrm>
            <a:off x="5145654" y="1595716"/>
            <a:ext cx="92910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6" idx="2"/>
            <a:endCxn id="8" idx="3"/>
          </p:cNvCxnSpPr>
          <p:nvPr/>
        </p:nvCxnSpPr>
        <p:spPr>
          <a:xfrm rot="5400000">
            <a:off x="5399147" y="1961826"/>
            <a:ext cx="428526" cy="92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9" idx="2"/>
          </p:cNvCxnSpPr>
          <p:nvPr/>
        </p:nvCxnSpPr>
        <p:spPr>
          <a:xfrm>
            <a:off x="4319144" y="404848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2" y="0"/>
            <a:ext cx="3386562" cy="685800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779929" y="3429000"/>
            <a:ext cx="1649506" cy="12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779929" y="3254188"/>
            <a:ext cx="1353671" cy="165847"/>
          </a:xfrm>
          <a:prstGeom prst="rect">
            <a:avLst/>
          </a:prstGeom>
          <a:noFill/>
          <a:ln>
            <a:solidFill>
              <a:srgbClr val="271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8336911" y="1839576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Particle picking</a:t>
            </a:r>
          </a:p>
          <a:p>
            <a:pPr algn="ctr"/>
            <a:r>
              <a:rPr lang="zh-TW" altLang="en-US" dirty="0" smtClean="0"/>
              <a:t>收錄各種方法</a:t>
            </a:r>
            <a:endParaRPr lang="zh-TW" alt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7757267" y="28221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sphire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8795371" y="28221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relion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10780577" y="28221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2718E8"/>
                </a:solidFill>
              </a:rPr>
              <a:t>cistem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7413581" y="3679152"/>
            <a:ext cx="348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xmipp3-picking consensus</a:t>
            </a:r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用於整合不同的</a:t>
            </a:r>
            <a:r>
              <a:rPr lang="en-US" altLang="zh-TW" dirty="0" smtClean="0"/>
              <a:t>particles picking)</a:t>
            </a:r>
            <a:endParaRPr lang="zh-TW" altLang="en-US" dirty="0"/>
          </a:p>
        </p:txBody>
      </p:sp>
      <p:cxnSp>
        <p:nvCxnSpPr>
          <p:cNvPr id="48" name="肘形接點 47"/>
          <p:cNvCxnSpPr>
            <a:endCxn id="46" idx="2"/>
          </p:cNvCxnSpPr>
          <p:nvPr/>
        </p:nvCxnSpPr>
        <p:spPr>
          <a:xfrm>
            <a:off x="1595718" y="3557222"/>
            <a:ext cx="7561289" cy="768261"/>
          </a:xfrm>
          <a:prstGeom prst="bentConnector4">
            <a:avLst>
              <a:gd name="adj1" fmla="val -61"/>
              <a:gd name="adj2" fmla="val 24411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38" idx="2"/>
          </p:cNvCxnSpPr>
          <p:nvPr/>
        </p:nvCxnSpPr>
        <p:spPr>
          <a:xfrm flipH="1">
            <a:off x="7080801" y="2485907"/>
            <a:ext cx="2076207" cy="33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38" idx="2"/>
            <a:endCxn id="40" idx="0"/>
          </p:cNvCxnSpPr>
          <p:nvPr/>
        </p:nvCxnSpPr>
        <p:spPr>
          <a:xfrm flipH="1">
            <a:off x="8131729" y="2485907"/>
            <a:ext cx="1025279" cy="33619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38" idx="2"/>
            <a:endCxn id="42" idx="0"/>
          </p:cNvCxnSpPr>
          <p:nvPr/>
        </p:nvCxnSpPr>
        <p:spPr>
          <a:xfrm>
            <a:off x="9157008" y="2485907"/>
            <a:ext cx="1" cy="33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38" idx="2"/>
            <a:endCxn id="44" idx="0"/>
          </p:cNvCxnSpPr>
          <p:nvPr/>
        </p:nvCxnSpPr>
        <p:spPr>
          <a:xfrm>
            <a:off x="9157008" y="2485907"/>
            <a:ext cx="2017267" cy="336193"/>
          </a:xfrm>
          <a:prstGeom prst="straightConnector1">
            <a:avLst/>
          </a:prstGeom>
          <a:ln>
            <a:solidFill>
              <a:srgbClr val="2718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endCxn id="46" idx="0"/>
          </p:cNvCxnSpPr>
          <p:nvPr/>
        </p:nvCxnSpPr>
        <p:spPr>
          <a:xfrm>
            <a:off x="7080801" y="3191432"/>
            <a:ext cx="2076206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0" idx="2"/>
            <a:endCxn id="46" idx="0"/>
          </p:cNvCxnSpPr>
          <p:nvPr/>
        </p:nvCxnSpPr>
        <p:spPr>
          <a:xfrm>
            <a:off x="8131729" y="3191432"/>
            <a:ext cx="1025278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2" idx="2"/>
            <a:endCxn id="46" idx="0"/>
          </p:cNvCxnSpPr>
          <p:nvPr/>
        </p:nvCxnSpPr>
        <p:spPr>
          <a:xfrm flipH="1">
            <a:off x="9157007" y="3191432"/>
            <a:ext cx="2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4" idx="2"/>
            <a:endCxn id="46" idx="0"/>
          </p:cNvCxnSpPr>
          <p:nvPr/>
        </p:nvCxnSpPr>
        <p:spPr>
          <a:xfrm flipH="1">
            <a:off x="9157007" y="3191432"/>
            <a:ext cx="2017268" cy="4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9807210" y="28265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topaz</a:t>
            </a:r>
            <a:endParaRPr lang="zh-TW" altLang="en-US" dirty="0"/>
          </a:p>
        </p:txBody>
      </p:sp>
      <p:cxnSp>
        <p:nvCxnSpPr>
          <p:cNvPr id="59" name="直線單箭頭接點 58"/>
          <p:cNvCxnSpPr>
            <a:stCxn id="38" idx="2"/>
            <a:endCxn id="58" idx="0"/>
          </p:cNvCxnSpPr>
          <p:nvPr/>
        </p:nvCxnSpPr>
        <p:spPr>
          <a:xfrm>
            <a:off x="9157008" y="2485907"/>
            <a:ext cx="992604" cy="340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8" idx="2"/>
            <a:endCxn id="46" idx="0"/>
          </p:cNvCxnSpPr>
          <p:nvPr/>
        </p:nvCxnSpPr>
        <p:spPr>
          <a:xfrm flipH="1">
            <a:off x="9157007" y="3195895"/>
            <a:ext cx="992605" cy="48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693515" y="282210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xmipp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571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67" y="789932"/>
            <a:ext cx="5763429" cy="547763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831" y="789932"/>
            <a:ext cx="5040000" cy="452962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472831" y="5319552"/>
            <a:ext cx="3512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輸出</a:t>
            </a:r>
            <a:r>
              <a:rPr lang="en-US" altLang="zh-TW" dirty="0"/>
              <a:t>particles</a:t>
            </a:r>
            <a:r>
              <a:rPr lang="zh-TW" altLang="en-US" dirty="0"/>
              <a:t>中心所在位置</a:t>
            </a:r>
          </a:p>
          <a:p>
            <a:r>
              <a:rPr lang="zh-TW" altLang="en-US" dirty="0"/>
              <a:t>沒有</a:t>
            </a:r>
            <a:r>
              <a:rPr lang="en-US" altLang="zh-TW" dirty="0" err="1" smtClean="0"/>
              <a:t>boxsize</a:t>
            </a:r>
            <a:endParaRPr lang="en-US" altLang="zh-TW" dirty="0" smtClean="0"/>
          </a:p>
          <a:p>
            <a:r>
              <a:rPr lang="en-US" altLang="zh-TW" dirty="0" err="1"/>
              <a:t>boxsize</a:t>
            </a:r>
            <a:r>
              <a:rPr lang="zh-TW" altLang="en-US" dirty="0"/>
              <a:t>留至</a:t>
            </a:r>
            <a:r>
              <a:rPr lang="en-US" altLang="zh-TW" dirty="0"/>
              <a:t>particles extract</a:t>
            </a:r>
            <a:r>
              <a:rPr lang="zh-TW" altLang="en-US" dirty="0"/>
              <a:t>再設定</a:t>
            </a:r>
          </a:p>
        </p:txBody>
      </p:sp>
    </p:spTree>
    <p:extLst>
      <p:ext uri="{BB962C8B-B14F-4D97-AF65-F5344CB8AC3E}">
        <p14:creationId xmlns:p14="http://schemas.microsoft.com/office/powerpoint/2010/main" val="81760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整合數種不同的</a:t>
            </a:r>
            <a:r>
              <a:rPr lang="en-US" altLang="zh-TW" dirty="0"/>
              <a:t>particles picking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5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3" y="729016"/>
            <a:ext cx="7249537" cy="486795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18274" y="4172989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2718E8"/>
                </a:solidFill>
              </a:rPr>
              <a:t>在設定距離內，不同方法所選取到的</a:t>
            </a:r>
            <a:r>
              <a:rPr lang="en-US" altLang="zh-TW" dirty="0">
                <a:solidFill>
                  <a:srgbClr val="2718E8"/>
                </a:solidFill>
              </a:rPr>
              <a:t>particle</a:t>
            </a:r>
            <a:r>
              <a:rPr lang="zh-TW" altLang="en-US" dirty="0">
                <a:solidFill>
                  <a:srgbClr val="2718E8"/>
                </a:solidFill>
              </a:rPr>
              <a:t>，視作同一顆</a:t>
            </a:r>
            <a:r>
              <a:rPr lang="en-US" altLang="zh-TW" dirty="0">
                <a:solidFill>
                  <a:srgbClr val="2718E8"/>
                </a:solidFill>
              </a:rPr>
              <a:t>particle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396538" y="5669280"/>
            <a:ext cx="5224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-1</a:t>
            </a:r>
            <a:r>
              <a:rPr lang="zh-TW" altLang="en-US" dirty="0">
                <a:solidFill>
                  <a:srgbClr val="FF0000"/>
                </a:solidFill>
              </a:rPr>
              <a:t>：表示不同方法要選種同一顆，才挑選該</a:t>
            </a:r>
            <a:r>
              <a:rPr lang="en-US" altLang="zh-TW" dirty="0">
                <a:solidFill>
                  <a:srgbClr val="FF0000"/>
                </a:solidFill>
              </a:rPr>
              <a:t>particle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r>
              <a:rPr lang="zh-TW" altLang="en-US" dirty="0">
                <a:solidFill>
                  <a:srgbClr val="FF0000"/>
                </a:solidFill>
              </a:rPr>
              <a:t>：不同方法挑選的</a:t>
            </a:r>
            <a:r>
              <a:rPr lang="en-US" altLang="zh-TW" dirty="0">
                <a:solidFill>
                  <a:srgbClr val="FF0000"/>
                </a:solidFill>
              </a:rPr>
              <a:t>particle</a:t>
            </a:r>
            <a:r>
              <a:rPr lang="zh-TW" altLang="en-US" dirty="0">
                <a:solidFill>
                  <a:srgbClr val="FF0000"/>
                </a:solidFill>
              </a:rPr>
              <a:t>都</a:t>
            </a:r>
            <a:r>
              <a:rPr lang="zh-TW" altLang="en-US" dirty="0" smtClean="0">
                <a:solidFill>
                  <a:srgbClr val="FF0000"/>
                </a:solidFill>
              </a:rPr>
              <a:t>算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85753" y="4821382"/>
            <a:ext cx="1529542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626822" y="4583886"/>
            <a:ext cx="1288473" cy="212559"/>
          </a:xfrm>
          <a:prstGeom prst="rect">
            <a:avLst/>
          </a:prstGeom>
          <a:noFill/>
          <a:ln>
            <a:solidFill>
              <a:srgbClr val="271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813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58" y="0"/>
            <a:ext cx="336958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4334"/>
            <a:ext cx="3398400" cy="324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3600000"/>
            <a:ext cx="5400000" cy="324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930153" y="237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Picking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940485" y="64706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Extract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07076" y="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Movies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463416" y="12263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Micrographs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216554" y="6131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Motion correction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770825" y="1839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CTF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492637" y="183957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Particle Picking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486224" y="24527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Particles extract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726674" y="36791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Preprocess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499048" y="306596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Screen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articles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6" name="直線單箭頭接點 15"/>
          <p:cNvCxnSpPr>
            <a:stCxn id="8" idx="2"/>
            <a:endCxn id="10" idx="0"/>
          </p:cNvCxnSpPr>
          <p:nvPr/>
        </p:nvCxnSpPr>
        <p:spPr>
          <a:xfrm flipH="1">
            <a:off x="5145655" y="369332"/>
            <a:ext cx="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0" idx="2"/>
          </p:cNvCxnSpPr>
          <p:nvPr/>
        </p:nvCxnSpPr>
        <p:spPr>
          <a:xfrm flipH="1">
            <a:off x="5145654" y="982524"/>
            <a:ext cx="1" cy="306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9" idx="2"/>
            <a:endCxn id="12" idx="0"/>
          </p:cNvCxnSpPr>
          <p:nvPr/>
        </p:nvCxnSpPr>
        <p:spPr>
          <a:xfrm flipH="1">
            <a:off x="4319146" y="1595716"/>
            <a:ext cx="826508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12" idx="2"/>
            <a:endCxn id="13" idx="0"/>
          </p:cNvCxnSpPr>
          <p:nvPr/>
        </p:nvCxnSpPr>
        <p:spPr>
          <a:xfrm flipH="1">
            <a:off x="4319145" y="2208908"/>
            <a:ext cx="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3" idx="2"/>
            <a:endCxn id="15" idx="0"/>
          </p:cNvCxnSpPr>
          <p:nvPr/>
        </p:nvCxnSpPr>
        <p:spPr>
          <a:xfrm>
            <a:off x="4319145" y="2822100"/>
            <a:ext cx="6412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5" idx="2"/>
            <a:endCxn id="14" idx="0"/>
          </p:cNvCxnSpPr>
          <p:nvPr/>
        </p:nvCxnSpPr>
        <p:spPr>
          <a:xfrm flipH="1">
            <a:off x="4319144" y="3435292"/>
            <a:ext cx="641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9" idx="2"/>
            <a:endCxn id="11" idx="0"/>
          </p:cNvCxnSpPr>
          <p:nvPr/>
        </p:nvCxnSpPr>
        <p:spPr>
          <a:xfrm>
            <a:off x="5145654" y="1595716"/>
            <a:ext cx="92910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2"/>
            <a:endCxn id="13" idx="3"/>
          </p:cNvCxnSpPr>
          <p:nvPr/>
        </p:nvCxnSpPr>
        <p:spPr>
          <a:xfrm rot="5400000">
            <a:off x="5399147" y="1961826"/>
            <a:ext cx="428526" cy="92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4" idx="2"/>
          </p:cNvCxnSpPr>
          <p:nvPr/>
        </p:nvCxnSpPr>
        <p:spPr>
          <a:xfrm>
            <a:off x="4319144" y="404848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00" y="1148475"/>
            <a:ext cx="4320000" cy="365790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58" y="0"/>
            <a:ext cx="3369587" cy="6858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525872" y="77914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2718E8"/>
                </a:solidFill>
              </a:rPr>
              <a:t>relion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871999" y="77914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xmipp3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14647" y="2419004"/>
            <a:ext cx="1562793" cy="157941"/>
          </a:xfrm>
          <a:prstGeom prst="rect">
            <a:avLst/>
          </a:prstGeom>
          <a:noFill/>
          <a:ln>
            <a:solidFill>
              <a:srgbClr val="271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814647" y="2593571"/>
            <a:ext cx="1562793" cy="149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8612359" y="3848791"/>
            <a:ext cx="1562421" cy="232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745" y="1148475"/>
            <a:ext cx="4320000" cy="358425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397433" y="3848791"/>
            <a:ext cx="1562792" cy="423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547062" y="5056698"/>
            <a:ext cx="50064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如果遇到資料量太大，可以將資料</a:t>
            </a:r>
            <a:r>
              <a:rPr lang="en-US" altLang="zh-TW" dirty="0" err="1"/>
              <a:t>downsampling</a:t>
            </a:r>
            <a:endParaRPr lang="en-US" altLang="zh-TW" dirty="0"/>
          </a:p>
          <a:p>
            <a:r>
              <a:rPr lang="zh-TW" altLang="en-US" dirty="0"/>
              <a:t>舉例來說：</a:t>
            </a:r>
          </a:p>
          <a:p>
            <a:r>
              <a:rPr lang="zh-TW" altLang="en-US" dirty="0"/>
              <a:t>　　原來的</a:t>
            </a:r>
            <a:r>
              <a:rPr lang="en-US" altLang="zh-TW" dirty="0"/>
              <a:t>box size</a:t>
            </a:r>
            <a:r>
              <a:rPr lang="zh-TW" altLang="en-US" dirty="0"/>
              <a:t>為</a:t>
            </a:r>
            <a:r>
              <a:rPr lang="en-US" altLang="zh-TW" dirty="0"/>
              <a:t>256</a:t>
            </a:r>
          </a:p>
          <a:p>
            <a:r>
              <a:rPr lang="zh-TW" altLang="en-US" dirty="0"/>
              <a:t>　　</a:t>
            </a:r>
            <a:r>
              <a:rPr lang="en-US" altLang="zh-TW" dirty="0" err="1"/>
              <a:t>Downsampling</a:t>
            </a:r>
            <a:r>
              <a:rPr lang="en-US" altLang="zh-TW" dirty="0"/>
              <a:t> factor</a:t>
            </a:r>
            <a:r>
              <a:rPr lang="zh-TW" altLang="en-US" dirty="0"/>
              <a:t>為</a:t>
            </a:r>
            <a:r>
              <a:rPr lang="en-US" altLang="zh-TW" dirty="0"/>
              <a:t>4</a:t>
            </a:r>
          </a:p>
          <a:p>
            <a:r>
              <a:rPr lang="zh-TW" altLang="en-US" dirty="0"/>
              <a:t>　　降低後的</a:t>
            </a:r>
            <a:r>
              <a:rPr lang="en-US" altLang="zh-TW" dirty="0" err="1"/>
              <a:t>bos</a:t>
            </a:r>
            <a:r>
              <a:rPr lang="en-US" altLang="zh-TW" dirty="0"/>
              <a:t> size</a:t>
            </a:r>
            <a:r>
              <a:rPr lang="zh-TW" altLang="en-US" dirty="0"/>
              <a:t>為</a:t>
            </a:r>
            <a:r>
              <a:rPr lang="en-US" altLang="zh-TW" dirty="0"/>
              <a:t>64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567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4707076" y="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Movies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463416" y="12263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Micrographs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216554" y="6131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Motion correction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770825" y="1839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CTF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492637" y="183957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 Picking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486224" y="24527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Particles extract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726674" y="36791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Preprocess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499048" y="306596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Screen </a:t>
            </a:r>
            <a:r>
              <a:rPr lang="en-US" altLang="zh-TW" dirty="0">
                <a:solidFill>
                  <a:srgbClr val="FF0000"/>
                </a:solidFill>
              </a:rPr>
              <a:t>p</a:t>
            </a:r>
            <a:r>
              <a:rPr lang="en-US" altLang="zh-TW" dirty="0" smtClean="0">
                <a:solidFill>
                  <a:srgbClr val="FF0000"/>
                </a:solidFill>
              </a:rPr>
              <a:t>articles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線單箭頭接點 15"/>
          <p:cNvCxnSpPr>
            <a:stCxn id="8" idx="2"/>
            <a:endCxn id="10" idx="0"/>
          </p:cNvCxnSpPr>
          <p:nvPr/>
        </p:nvCxnSpPr>
        <p:spPr>
          <a:xfrm flipH="1">
            <a:off x="5145655" y="369332"/>
            <a:ext cx="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0" idx="2"/>
          </p:cNvCxnSpPr>
          <p:nvPr/>
        </p:nvCxnSpPr>
        <p:spPr>
          <a:xfrm flipH="1">
            <a:off x="5145654" y="982524"/>
            <a:ext cx="1" cy="306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9" idx="2"/>
            <a:endCxn id="12" idx="0"/>
          </p:cNvCxnSpPr>
          <p:nvPr/>
        </p:nvCxnSpPr>
        <p:spPr>
          <a:xfrm flipH="1">
            <a:off x="4319146" y="1595716"/>
            <a:ext cx="826508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12" idx="2"/>
            <a:endCxn id="13" idx="0"/>
          </p:cNvCxnSpPr>
          <p:nvPr/>
        </p:nvCxnSpPr>
        <p:spPr>
          <a:xfrm flipH="1">
            <a:off x="4319145" y="2208908"/>
            <a:ext cx="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3" idx="2"/>
            <a:endCxn id="15" idx="0"/>
          </p:cNvCxnSpPr>
          <p:nvPr/>
        </p:nvCxnSpPr>
        <p:spPr>
          <a:xfrm>
            <a:off x="4319145" y="2822100"/>
            <a:ext cx="6412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5" idx="2"/>
            <a:endCxn id="14" idx="0"/>
          </p:cNvCxnSpPr>
          <p:nvPr/>
        </p:nvCxnSpPr>
        <p:spPr>
          <a:xfrm flipH="1">
            <a:off x="4319144" y="3435292"/>
            <a:ext cx="641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9" idx="2"/>
            <a:endCxn id="11" idx="0"/>
          </p:cNvCxnSpPr>
          <p:nvPr/>
        </p:nvCxnSpPr>
        <p:spPr>
          <a:xfrm>
            <a:off x="5145654" y="1595716"/>
            <a:ext cx="92910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2"/>
            <a:endCxn id="13" idx="3"/>
          </p:cNvCxnSpPr>
          <p:nvPr/>
        </p:nvCxnSpPr>
        <p:spPr>
          <a:xfrm rot="5400000">
            <a:off x="5399147" y="1961826"/>
            <a:ext cx="428526" cy="92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4" idx="2"/>
          </p:cNvCxnSpPr>
          <p:nvPr/>
        </p:nvCxnSpPr>
        <p:spPr>
          <a:xfrm>
            <a:off x="4319144" y="404848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684" y="982524"/>
            <a:ext cx="5782482" cy="541095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4" y="0"/>
            <a:ext cx="3111891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78541" y="3435292"/>
            <a:ext cx="1658471" cy="1595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84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" y="0"/>
            <a:ext cx="3178925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707076" y="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Movies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463416" y="12263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Micrographs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216554" y="6131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Motion correction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492637" y="183957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 Picking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486224" y="24527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Particles extract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726674" y="36791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Preprocess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499048" y="306596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Screen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articles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0" name="直線單箭頭接點 9"/>
          <p:cNvCxnSpPr>
            <a:stCxn id="3" idx="2"/>
            <a:endCxn id="5" idx="0"/>
          </p:cNvCxnSpPr>
          <p:nvPr/>
        </p:nvCxnSpPr>
        <p:spPr>
          <a:xfrm flipH="1">
            <a:off x="5145655" y="369332"/>
            <a:ext cx="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5" idx="2"/>
          </p:cNvCxnSpPr>
          <p:nvPr/>
        </p:nvCxnSpPr>
        <p:spPr>
          <a:xfrm flipH="1">
            <a:off x="5145654" y="982524"/>
            <a:ext cx="1" cy="306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4" idx="2"/>
            <a:endCxn id="6" idx="0"/>
          </p:cNvCxnSpPr>
          <p:nvPr/>
        </p:nvCxnSpPr>
        <p:spPr>
          <a:xfrm flipH="1">
            <a:off x="4319146" y="1595716"/>
            <a:ext cx="826508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6" idx="2"/>
            <a:endCxn id="7" idx="0"/>
          </p:cNvCxnSpPr>
          <p:nvPr/>
        </p:nvCxnSpPr>
        <p:spPr>
          <a:xfrm flipH="1">
            <a:off x="4319145" y="2208908"/>
            <a:ext cx="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7" idx="2"/>
            <a:endCxn id="9" idx="0"/>
          </p:cNvCxnSpPr>
          <p:nvPr/>
        </p:nvCxnSpPr>
        <p:spPr>
          <a:xfrm>
            <a:off x="4319145" y="2822100"/>
            <a:ext cx="6412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9" idx="2"/>
            <a:endCxn id="8" idx="0"/>
          </p:cNvCxnSpPr>
          <p:nvPr/>
        </p:nvCxnSpPr>
        <p:spPr>
          <a:xfrm flipH="1">
            <a:off x="4319144" y="3435292"/>
            <a:ext cx="641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4" idx="2"/>
          </p:cNvCxnSpPr>
          <p:nvPr/>
        </p:nvCxnSpPr>
        <p:spPr>
          <a:xfrm>
            <a:off x="5145654" y="1595716"/>
            <a:ext cx="92910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endCxn id="7" idx="3"/>
          </p:cNvCxnSpPr>
          <p:nvPr/>
        </p:nvCxnSpPr>
        <p:spPr>
          <a:xfrm rot="5400000">
            <a:off x="5399147" y="1961826"/>
            <a:ext cx="428526" cy="92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8" idx="2"/>
          </p:cNvCxnSpPr>
          <p:nvPr/>
        </p:nvCxnSpPr>
        <p:spPr>
          <a:xfrm>
            <a:off x="4319144" y="404848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68" y="613192"/>
            <a:ext cx="5400000" cy="4296870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5770825" y="1839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CTF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378684" y="24386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relion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56458" y="3266902"/>
            <a:ext cx="1654233" cy="168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727785" y="454073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Particle images</a:t>
            </a:r>
            <a:r>
              <a:rPr lang="zh-TW" altLang="en-US" dirty="0" smtClean="0"/>
              <a:t> </a:t>
            </a:r>
            <a:r>
              <a:rPr lang="en-US" altLang="zh-TW" dirty="0" smtClean="0"/>
              <a:t>normalize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514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04494" cy="6855536"/>
          </a:xfrm>
        </p:spPr>
      </p:pic>
      <p:sp>
        <p:nvSpPr>
          <p:cNvPr id="2" name="矩形 1"/>
          <p:cNvSpPr/>
          <p:nvPr/>
        </p:nvSpPr>
        <p:spPr>
          <a:xfrm>
            <a:off x="53790" y="1129553"/>
            <a:ext cx="1622610" cy="268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676400" y="10793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選擇模式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41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" y="0"/>
            <a:ext cx="3178925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707076" y="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Movies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463416" y="12263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Micrographs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216554" y="6131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Motion correction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492637" y="183957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 Picking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486224" y="24527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Particles extract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726674" y="36791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Preprocess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499048" y="306596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Screen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articles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0" name="直線單箭頭接點 9"/>
          <p:cNvCxnSpPr>
            <a:stCxn id="3" idx="2"/>
            <a:endCxn id="5" idx="0"/>
          </p:cNvCxnSpPr>
          <p:nvPr/>
        </p:nvCxnSpPr>
        <p:spPr>
          <a:xfrm flipH="1">
            <a:off x="5145655" y="369332"/>
            <a:ext cx="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5" idx="2"/>
          </p:cNvCxnSpPr>
          <p:nvPr/>
        </p:nvCxnSpPr>
        <p:spPr>
          <a:xfrm flipH="1">
            <a:off x="5145654" y="982524"/>
            <a:ext cx="1" cy="306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4" idx="2"/>
            <a:endCxn id="6" idx="0"/>
          </p:cNvCxnSpPr>
          <p:nvPr/>
        </p:nvCxnSpPr>
        <p:spPr>
          <a:xfrm flipH="1">
            <a:off x="4319146" y="1595716"/>
            <a:ext cx="826508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6" idx="2"/>
            <a:endCxn id="7" idx="0"/>
          </p:cNvCxnSpPr>
          <p:nvPr/>
        </p:nvCxnSpPr>
        <p:spPr>
          <a:xfrm flipH="1">
            <a:off x="4319145" y="2208908"/>
            <a:ext cx="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7" idx="2"/>
            <a:endCxn id="9" idx="0"/>
          </p:cNvCxnSpPr>
          <p:nvPr/>
        </p:nvCxnSpPr>
        <p:spPr>
          <a:xfrm>
            <a:off x="4319145" y="2822100"/>
            <a:ext cx="6412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9" idx="2"/>
            <a:endCxn id="8" idx="0"/>
          </p:cNvCxnSpPr>
          <p:nvPr/>
        </p:nvCxnSpPr>
        <p:spPr>
          <a:xfrm flipH="1">
            <a:off x="4319144" y="3435292"/>
            <a:ext cx="641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4" idx="2"/>
          </p:cNvCxnSpPr>
          <p:nvPr/>
        </p:nvCxnSpPr>
        <p:spPr>
          <a:xfrm>
            <a:off x="5145654" y="1595716"/>
            <a:ext cx="92910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endCxn id="7" idx="3"/>
          </p:cNvCxnSpPr>
          <p:nvPr/>
        </p:nvCxnSpPr>
        <p:spPr>
          <a:xfrm rot="5400000">
            <a:off x="5399147" y="1961826"/>
            <a:ext cx="428526" cy="92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8" idx="2"/>
          </p:cNvCxnSpPr>
          <p:nvPr/>
        </p:nvCxnSpPr>
        <p:spPr>
          <a:xfrm>
            <a:off x="4319144" y="404848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5770825" y="1839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CTF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68" y="613192"/>
            <a:ext cx="5400000" cy="435570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68" y="5010644"/>
            <a:ext cx="5400000" cy="1808911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6378684" y="24386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2SDR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773083" y="2766104"/>
            <a:ext cx="1745673" cy="152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351391" y="4777314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先粗略的把所有</a:t>
            </a:r>
            <a:r>
              <a:rPr lang="en-US" altLang="zh-TW" dirty="0"/>
              <a:t>particles</a:t>
            </a:r>
            <a:r>
              <a:rPr lang="zh-TW" altLang="en-US" dirty="0"/>
              <a:t>轉至相同方向</a:t>
            </a:r>
          </a:p>
        </p:txBody>
      </p:sp>
    </p:spTree>
    <p:extLst>
      <p:ext uri="{BB962C8B-B14F-4D97-AF65-F5344CB8AC3E}">
        <p14:creationId xmlns:p14="http://schemas.microsoft.com/office/powerpoint/2010/main" val="404501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Cryo</a:t>
            </a:r>
            <a:r>
              <a:rPr lang="en-US" altLang="zh-TW" dirty="0" smtClean="0"/>
              <a:t>-EM Analysis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6727446" y="1717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Movies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483786" y="1398180"/>
            <a:ext cx="1364476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Micrographs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442111" y="4464140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2D clustering  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236924" y="784988"/>
            <a:ext cx="1858201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Motion correction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791195" y="2011372"/>
            <a:ext cx="607859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CTF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513007" y="2011372"/>
            <a:ext cx="165301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 Picking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506594" y="2624564"/>
            <a:ext cx="1665841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Particles extract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747044" y="3850948"/>
            <a:ext cx="1184940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Preprocess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519418" y="3237756"/>
            <a:ext cx="165301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Screen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articles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25330" y="5077332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Cleaned particle subset 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654070" y="5690524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Initial model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454935" y="6303716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3D refinement</a:t>
            </a:r>
            <a:endParaRPr lang="zh-TW" altLang="en-US" dirty="0"/>
          </a:p>
        </p:txBody>
      </p:sp>
      <p:cxnSp>
        <p:nvCxnSpPr>
          <p:cNvPr id="16" name="直線單箭頭接點 15"/>
          <p:cNvCxnSpPr>
            <a:stCxn id="4" idx="2"/>
            <a:endCxn id="7" idx="0"/>
          </p:cNvCxnSpPr>
          <p:nvPr/>
        </p:nvCxnSpPr>
        <p:spPr>
          <a:xfrm flipH="1">
            <a:off x="7166025" y="541128"/>
            <a:ext cx="3" cy="24386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7" idx="2"/>
          </p:cNvCxnSpPr>
          <p:nvPr/>
        </p:nvCxnSpPr>
        <p:spPr>
          <a:xfrm flipH="1">
            <a:off x="7166024" y="1154320"/>
            <a:ext cx="1" cy="306596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5" idx="2"/>
            <a:endCxn id="9" idx="0"/>
          </p:cNvCxnSpPr>
          <p:nvPr/>
        </p:nvCxnSpPr>
        <p:spPr>
          <a:xfrm flipH="1">
            <a:off x="6339516" y="1767512"/>
            <a:ext cx="826508" cy="24386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9" idx="2"/>
            <a:endCxn id="10" idx="0"/>
          </p:cNvCxnSpPr>
          <p:nvPr/>
        </p:nvCxnSpPr>
        <p:spPr>
          <a:xfrm flipH="1">
            <a:off x="6339515" y="2380704"/>
            <a:ext cx="1" cy="24386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0" idx="2"/>
            <a:endCxn id="12" idx="0"/>
          </p:cNvCxnSpPr>
          <p:nvPr/>
        </p:nvCxnSpPr>
        <p:spPr>
          <a:xfrm>
            <a:off x="6339515" y="2993896"/>
            <a:ext cx="6412" cy="24386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2" idx="2"/>
            <a:endCxn id="11" idx="0"/>
          </p:cNvCxnSpPr>
          <p:nvPr/>
        </p:nvCxnSpPr>
        <p:spPr>
          <a:xfrm flipH="1">
            <a:off x="6339514" y="3607088"/>
            <a:ext cx="6413" cy="24386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5" idx="2"/>
            <a:endCxn id="8" idx="0"/>
          </p:cNvCxnSpPr>
          <p:nvPr/>
        </p:nvCxnSpPr>
        <p:spPr>
          <a:xfrm>
            <a:off x="7166024" y="1767512"/>
            <a:ext cx="929101" cy="24386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8" idx="2"/>
            <a:endCxn id="10" idx="3"/>
          </p:cNvCxnSpPr>
          <p:nvPr/>
        </p:nvCxnSpPr>
        <p:spPr>
          <a:xfrm rot="5400000">
            <a:off x="7419517" y="2133622"/>
            <a:ext cx="428526" cy="922690"/>
          </a:xfrm>
          <a:prstGeom prst="bentConnector2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1" idx="2"/>
            <a:endCxn id="6" idx="0"/>
          </p:cNvCxnSpPr>
          <p:nvPr/>
        </p:nvCxnSpPr>
        <p:spPr>
          <a:xfrm>
            <a:off x="6339514" y="4220280"/>
            <a:ext cx="877809" cy="24386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6" idx="2"/>
            <a:endCxn id="13" idx="0"/>
          </p:cNvCxnSpPr>
          <p:nvPr/>
        </p:nvCxnSpPr>
        <p:spPr>
          <a:xfrm>
            <a:off x="7217323" y="4833472"/>
            <a:ext cx="0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3" idx="2"/>
            <a:endCxn id="14" idx="0"/>
          </p:cNvCxnSpPr>
          <p:nvPr/>
        </p:nvCxnSpPr>
        <p:spPr>
          <a:xfrm flipH="1">
            <a:off x="6339514" y="544666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4" idx="2"/>
            <a:endCxn id="15" idx="0"/>
          </p:cNvCxnSpPr>
          <p:nvPr/>
        </p:nvCxnSpPr>
        <p:spPr>
          <a:xfrm>
            <a:off x="6339514" y="6059856"/>
            <a:ext cx="877809" cy="24386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3" idx="2"/>
            <a:endCxn id="15" idx="0"/>
          </p:cNvCxnSpPr>
          <p:nvPr/>
        </p:nvCxnSpPr>
        <p:spPr>
          <a:xfrm>
            <a:off x="7217323" y="5446664"/>
            <a:ext cx="0" cy="857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39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2" y="0"/>
            <a:ext cx="3186803" cy="68580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129896" y="613192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2D clustering 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434829" y="-16625"/>
            <a:ext cx="1184940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Preprocess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713115" y="1226384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Cleaned particle subset 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41855" y="183957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Initial model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142720" y="2452768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3D refinement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" name="直線單箭頭接點 16"/>
          <p:cNvCxnSpPr>
            <a:stCxn id="12" idx="2"/>
            <a:endCxn id="11" idx="0"/>
          </p:cNvCxnSpPr>
          <p:nvPr/>
        </p:nvCxnSpPr>
        <p:spPr>
          <a:xfrm>
            <a:off x="4027299" y="352707"/>
            <a:ext cx="877809" cy="26048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1" idx="2"/>
            <a:endCxn id="13" idx="0"/>
          </p:cNvCxnSpPr>
          <p:nvPr/>
        </p:nvCxnSpPr>
        <p:spPr>
          <a:xfrm>
            <a:off x="4905108" y="982524"/>
            <a:ext cx="0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13" idx="2"/>
            <a:endCxn id="14" idx="0"/>
          </p:cNvCxnSpPr>
          <p:nvPr/>
        </p:nvCxnSpPr>
        <p:spPr>
          <a:xfrm flipH="1">
            <a:off x="4027299" y="1595716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4" idx="2"/>
            <a:endCxn id="15" idx="0"/>
          </p:cNvCxnSpPr>
          <p:nvPr/>
        </p:nvCxnSpPr>
        <p:spPr>
          <a:xfrm>
            <a:off x="4027299" y="2208908"/>
            <a:ext cx="877809" cy="24386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3" idx="2"/>
            <a:endCxn id="15" idx="0"/>
          </p:cNvCxnSpPr>
          <p:nvPr/>
        </p:nvCxnSpPr>
        <p:spPr>
          <a:xfrm>
            <a:off x="4905108" y="1595716"/>
            <a:ext cx="0" cy="857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47898" y="2601884"/>
            <a:ext cx="1363287" cy="157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7" y="-16626"/>
            <a:ext cx="4320000" cy="4148344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181" y="4948694"/>
            <a:ext cx="4320000" cy="189399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267" y="4593476"/>
            <a:ext cx="3610479" cy="1228896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8961120" y="4805458"/>
            <a:ext cx="2302625" cy="190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177250" y="2427829"/>
            <a:ext cx="2302626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181" y="2935560"/>
            <a:ext cx="4320000" cy="189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2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10479" cy="122889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983"/>
            <a:ext cx="6048000" cy="359334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00" y="2134983"/>
            <a:ext cx="6048000" cy="362061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284054" y="163760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Preprocessing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505178" y="163760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Denoising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48000" y="5755601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Denoising</a:t>
            </a:r>
            <a:r>
              <a:rPr lang="zh-TW" altLang="en-US" dirty="0"/>
              <a:t>可以得到清楚的輪廓</a:t>
            </a:r>
          </a:p>
        </p:txBody>
      </p:sp>
      <p:sp>
        <p:nvSpPr>
          <p:cNvPr id="8" name="矩形 7"/>
          <p:cNvSpPr/>
          <p:nvPr/>
        </p:nvSpPr>
        <p:spPr>
          <a:xfrm>
            <a:off x="806335" y="207818"/>
            <a:ext cx="2385752" cy="407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58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2" y="0"/>
            <a:ext cx="3186803" cy="68580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129896" y="613192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2D clustering 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434829" y="-16625"/>
            <a:ext cx="1184940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Preprocess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713115" y="1226384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Cleaned particle subset 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41855" y="183957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Initial model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142720" y="2452768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3D refinement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" name="直線單箭頭接點 16"/>
          <p:cNvCxnSpPr>
            <a:stCxn id="12" idx="2"/>
            <a:endCxn id="11" idx="0"/>
          </p:cNvCxnSpPr>
          <p:nvPr/>
        </p:nvCxnSpPr>
        <p:spPr>
          <a:xfrm>
            <a:off x="4027299" y="352707"/>
            <a:ext cx="877809" cy="26048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1" idx="2"/>
            <a:endCxn id="13" idx="0"/>
          </p:cNvCxnSpPr>
          <p:nvPr/>
        </p:nvCxnSpPr>
        <p:spPr>
          <a:xfrm>
            <a:off x="4905108" y="982524"/>
            <a:ext cx="0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13" idx="2"/>
            <a:endCxn id="14" idx="0"/>
          </p:cNvCxnSpPr>
          <p:nvPr/>
        </p:nvCxnSpPr>
        <p:spPr>
          <a:xfrm flipH="1">
            <a:off x="4027299" y="1595716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4" idx="2"/>
            <a:endCxn id="15" idx="0"/>
          </p:cNvCxnSpPr>
          <p:nvPr/>
        </p:nvCxnSpPr>
        <p:spPr>
          <a:xfrm>
            <a:off x="4027299" y="2208908"/>
            <a:ext cx="877809" cy="24386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3" idx="2"/>
            <a:endCxn id="15" idx="0"/>
          </p:cNvCxnSpPr>
          <p:nvPr/>
        </p:nvCxnSpPr>
        <p:spPr>
          <a:xfrm>
            <a:off x="4905108" y="1595716"/>
            <a:ext cx="0" cy="857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72835" y="2770437"/>
            <a:ext cx="1363287" cy="157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843" y="-16625"/>
            <a:ext cx="4320000" cy="358379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843" y="3629409"/>
            <a:ext cx="4320000" cy="141913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855" y="3621285"/>
            <a:ext cx="4320000" cy="143537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855" y="5136962"/>
            <a:ext cx="4320000" cy="143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0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441" y="2835725"/>
            <a:ext cx="4320000" cy="231478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441" y="4537321"/>
            <a:ext cx="4320000" cy="232182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2" y="0"/>
            <a:ext cx="3186803" cy="68580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129896" y="613192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2D clustering 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434829" y="-16625"/>
            <a:ext cx="1184940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Preprocess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713115" y="1226384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Cleaned particle subset 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41855" y="183957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Initial model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142720" y="2452768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3D refinement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" name="直線單箭頭接點 16"/>
          <p:cNvCxnSpPr>
            <a:stCxn id="12" idx="2"/>
            <a:endCxn id="11" idx="0"/>
          </p:cNvCxnSpPr>
          <p:nvPr/>
        </p:nvCxnSpPr>
        <p:spPr>
          <a:xfrm>
            <a:off x="4027299" y="352707"/>
            <a:ext cx="877809" cy="26048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1" idx="2"/>
            <a:endCxn id="13" idx="0"/>
          </p:cNvCxnSpPr>
          <p:nvPr/>
        </p:nvCxnSpPr>
        <p:spPr>
          <a:xfrm>
            <a:off x="4905108" y="982524"/>
            <a:ext cx="0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13" idx="2"/>
            <a:endCxn id="14" idx="0"/>
          </p:cNvCxnSpPr>
          <p:nvPr/>
        </p:nvCxnSpPr>
        <p:spPr>
          <a:xfrm flipH="1">
            <a:off x="4027299" y="1595716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4" idx="2"/>
            <a:endCxn id="15" idx="0"/>
          </p:cNvCxnSpPr>
          <p:nvPr/>
        </p:nvCxnSpPr>
        <p:spPr>
          <a:xfrm>
            <a:off x="4027299" y="2208908"/>
            <a:ext cx="877809" cy="24386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3" idx="2"/>
            <a:endCxn id="15" idx="0"/>
          </p:cNvCxnSpPr>
          <p:nvPr/>
        </p:nvCxnSpPr>
        <p:spPr>
          <a:xfrm>
            <a:off x="4905108" y="1595716"/>
            <a:ext cx="0" cy="857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72835" y="2936697"/>
            <a:ext cx="1363287" cy="157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180" y="0"/>
            <a:ext cx="4320000" cy="45384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180" y="4525341"/>
            <a:ext cx="4320000" cy="233265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5341"/>
            <a:ext cx="4320000" cy="231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2" y="0"/>
            <a:ext cx="3186803" cy="68580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129896" y="613192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2D clustering 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434829" y="-16625"/>
            <a:ext cx="1184940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Preprocess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713115" y="1226384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Cleaned particle subset 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41855" y="183957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Initial model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142720" y="2452768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3D refinement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" name="直線單箭頭接點 16"/>
          <p:cNvCxnSpPr>
            <a:stCxn id="12" idx="2"/>
            <a:endCxn id="11" idx="0"/>
          </p:cNvCxnSpPr>
          <p:nvPr/>
        </p:nvCxnSpPr>
        <p:spPr>
          <a:xfrm>
            <a:off x="4027299" y="352707"/>
            <a:ext cx="877809" cy="26048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1" idx="2"/>
            <a:endCxn id="13" idx="0"/>
          </p:cNvCxnSpPr>
          <p:nvPr/>
        </p:nvCxnSpPr>
        <p:spPr>
          <a:xfrm>
            <a:off x="4905108" y="982524"/>
            <a:ext cx="0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13" idx="2"/>
            <a:endCxn id="14" idx="0"/>
          </p:cNvCxnSpPr>
          <p:nvPr/>
        </p:nvCxnSpPr>
        <p:spPr>
          <a:xfrm flipH="1">
            <a:off x="4027299" y="1595716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4" idx="2"/>
            <a:endCxn id="15" idx="0"/>
          </p:cNvCxnSpPr>
          <p:nvPr/>
        </p:nvCxnSpPr>
        <p:spPr>
          <a:xfrm>
            <a:off x="4027299" y="2208908"/>
            <a:ext cx="877809" cy="24386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3" idx="2"/>
            <a:endCxn id="15" idx="0"/>
          </p:cNvCxnSpPr>
          <p:nvPr/>
        </p:nvCxnSpPr>
        <p:spPr>
          <a:xfrm>
            <a:off x="4905108" y="1595716"/>
            <a:ext cx="0" cy="857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72835" y="3111270"/>
            <a:ext cx="1363287" cy="157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996" y="613192"/>
            <a:ext cx="5906324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6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2" y="0"/>
            <a:ext cx="3186803" cy="68580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129896" y="613192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2D clustering 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434829" y="-16625"/>
            <a:ext cx="1184940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Preprocess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713115" y="1226384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Cleaned particle subset 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41855" y="183957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Initial model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142720" y="2452768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3D refinement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" name="直線單箭頭接點 16"/>
          <p:cNvCxnSpPr>
            <a:stCxn id="12" idx="2"/>
            <a:endCxn id="11" idx="0"/>
          </p:cNvCxnSpPr>
          <p:nvPr/>
        </p:nvCxnSpPr>
        <p:spPr>
          <a:xfrm>
            <a:off x="4027299" y="352707"/>
            <a:ext cx="877809" cy="26048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1" idx="2"/>
            <a:endCxn id="13" idx="0"/>
          </p:cNvCxnSpPr>
          <p:nvPr/>
        </p:nvCxnSpPr>
        <p:spPr>
          <a:xfrm>
            <a:off x="4905108" y="982524"/>
            <a:ext cx="0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13" idx="2"/>
            <a:endCxn id="14" idx="0"/>
          </p:cNvCxnSpPr>
          <p:nvPr/>
        </p:nvCxnSpPr>
        <p:spPr>
          <a:xfrm flipH="1">
            <a:off x="4027299" y="1595716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4" idx="2"/>
            <a:endCxn id="15" idx="0"/>
          </p:cNvCxnSpPr>
          <p:nvPr/>
        </p:nvCxnSpPr>
        <p:spPr>
          <a:xfrm>
            <a:off x="4027299" y="2208908"/>
            <a:ext cx="877809" cy="24386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3" idx="2"/>
            <a:endCxn id="15" idx="0"/>
          </p:cNvCxnSpPr>
          <p:nvPr/>
        </p:nvCxnSpPr>
        <p:spPr>
          <a:xfrm>
            <a:off x="4905108" y="1595716"/>
            <a:ext cx="0" cy="857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72835" y="3285843"/>
            <a:ext cx="1363287" cy="157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66" y="193509"/>
            <a:ext cx="5772956" cy="458216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66" y="5016877"/>
            <a:ext cx="5772956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9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2" y="0"/>
            <a:ext cx="3186803" cy="68580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129896" y="613192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2D clustering 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434829" y="-16625"/>
            <a:ext cx="1184940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Preprocess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713115" y="1226384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Cleaned particle subset 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41855" y="183957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Initial model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142720" y="2452768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3D refinement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" name="直線單箭頭接點 16"/>
          <p:cNvCxnSpPr>
            <a:stCxn id="12" idx="2"/>
            <a:endCxn id="11" idx="0"/>
          </p:cNvCxnSpPr>
          <p:nvPr/>
        </p:nvCxnSpPr>
        <p:spPr>
          <a:xfrm>
            <a:off x="4027299" y="352707"/>
            <a:ext cx="877809" cy="26048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1" idx="2"/>
            <a:endCxn id="13" idx="0"/>
          </p:cNvCxnSpPr>
          <p:nvPr/>
        </p:nvCxnSpPr>
        <p:spPr>
          <a:xfrm>
            <a:off x="4905108" y="982524"/>
            <a:ext cx="0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13" idx="2"/>
            <a:endCxn id="14" idx="0"/>
          </p:cNvCxnSpPr>
          <p:nvPr/>
        </p:nvCxnSpPr>
        <p:spPr>
          <a:xfrm flipH="1">
            <a:off x="4027299" y="1595716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4" idx="2"/>
            <a:endCxn id="15" idx="0"/>
          </p:cNvCxnSpPr>
          <p:nvPr/>
        </p:nvCxnSpPr>
        <p:spPr>
          <a:xfrm>
            <a:off x="4027299" y="2208908"/>
            <a:ext cx="877809" cy="24386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3" idx="2"/>
            <a:endCxn id="15" idx="0"/>
          </p:cNvCxnSpPr>
          <p:nvPr/>
        </p:nvCxnSpPr>
        <p:spPr>
          <a:xfrm>
            <a:off x="4905108" y="1595716"/>
            <a:ext cx="0" cy="857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72835" y="3452103"/>
            <a:ext cx="1363287" cy="157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545" y="224443"/>
            <a:ext cx="4320000" cy="42343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545" y="4561676"/>
            <a:ext cx="4320000" cy="207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4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2" y="0"/>
            <a:ext cx="3186803" cy="68580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129896" y="613192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2D clustering  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434829" y="-16625"/>
            <a:ext cx="1184940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Preprocess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713115" y="1226384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Cleaned particle subset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341855" y="183957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Initial model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142720" y="2452768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3D refinement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" name="直線單箭頭接點 16"/>
          <p:cNvCxnSpPr>
            <a:stCxn id="12" idx="2"/>
            <a:endCxn id="11" idx="0"/>
          </p:cNvCxnSpPr>
          <p:nvPr/>
        </p:nvCxnSpPr>
        <p:spPr>
          <a:xfrm>
            <a:off x="4027299" y="352707"/>
            <a:ext cx="877809" cy="26048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1" idx="2"/>
            <a:endCxn id="13" idx="0"/>
          </p:cNvCxnSpPr>
          <p:nvPr/>
        </p:nvCxnSpPr>
        <p:spPr>
          <a:xfrm>
            <a:off x="4905108" y="982524"/>
            <a:ext cx="0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13" idx="2"/>
            <a:endCxn id="14" idx="0"/>
          </p:cNvCxnSpPr>
          <p:nvPr/>
        </p:nvCxnSpPr>
        <p:spPr>
          <a:xfrm flipH="1">
            <a:off x="4027299" y="1595716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4" idx="2"/>
            <a:endCxn id="15" idx="0"/>
          </p:cNvCxnSpPr>
          <p:nvPr/>
        </p:nvCxnSpPr>
        <p:spPr>
          <a:xfrm>
            <a:off x="4027299" y="2208908"/>
            <a:ext cx="877809" cy="24386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3" idx="2"/>
            <a:endCxn id="15" idx="0"/>
          </p:cNvCxnSpPr>
          <p:nvPr/>
        </p:nvCxnSpPr>
        <p:spPr>
          <a:xfrm>
            <a:off x="4905108" y="1595716"/>
            <a:ext cx="0" cy="857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72835" y="3111282"/>
            <a:ext cx="1363287" cy="157942"/>
          </a:xfrm>
          <a:prstGeom prst="rect">
            <a:avLst/>
          </a:prstGeom>
          <a:noFill/>
          <a:ln>
            <a:solidFill>
              <a:srgbClr val="271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00" y="0"/>
            <a:ext cx="5940000" cy="4466165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6816436" y="1104454"/>
            <a:ext cx="0" cy="613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816436" y="1104454"/>
            <a:ext cx="49128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1729258" y="1104454"/>
            <a:ext cx="0" cy="18964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flipH="1">
            <a:off x="6342611" y="3000895"/>
            <a:ext cx="53866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334298" y="1717646"/>
            <a:ext cx="0" cy="12832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6342611" y="1717646"/>
            <a:ext cx="4738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6252000" y="4784623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以</a:t>
            </a:r>
            <a:r>
              <a:rPr lang="en-US" altLang="zh-TW" dirty="0" smtClean="0"/>
              <a:t>ISAC</a:t>
            </a:r>
            <a:r>
              <a:rPr lang="zh-TW" altLang="en-US" dirty="0" smtClean="0"/>
              <a:t>為例子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紅圈即為選中的</a:t>
            </a:r>
            <a:endParaRPr lang="en-US" altLang="zh-TW" dirty="0" smtClean="0"/>
          </a:p>
          <a:p>
            <a:r>
              <a:rPr lang="en-US" altLang="zh-TW" dirty="0" smtClean="0"/>
              <a:t>Cleaned particle subset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9459884" y="4114800"/>
            <a:ext cx="2668385" cy="351365"/>
          </a:xfrm>
          <a:prstGeom prst="rect">
            <a:avLst/>
          </a:prstGeom>
          <a:noFill/>
          <a:ln w="38100">
            <a:solidFill>
              <a:srgbClr val="271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>
            <a:stCxn id="34" idx="2"/>
          </p:cNvCxnSpPr>
          <p:nvPr/>
        </p:nvCxnSpPr>
        <p:spPr>
          <a:xfrm>
            <a:off x="10794077" y="4466165"/>
            <a:ext cx="4156" cy="772537"/>
          </a:xfrm>
          <a:prstGeom prst="straightConnector1">
            <a:avLst/>
          </a:prstGeom>
          <a:ln w="38100">
            <a:solidFill>
              <a:srgbClr val="2718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9368044" y="5405401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2718E8"/>
                </a:solidFill>
              </a:rPr>
              <a:t>看</a:t>
            </a:r>
            <a:r>
              <a:rPr lang="en-US" altLang="zh-TW" dirty="0" smtClean="0">
                <a:solidFill>
                  <a:srgbClr val="2718E8"/>
                </a:solidFill>
              </a:rPr>
              <a:t>3D initial model</a:t>
            </a:r>
            <a:r>
              <a:rPr lang="zh-TW" altLang="en-US" dirty="0" smtClean="0">
                <a:solidFill>
                  <a:srgbClr val="2718E8"/>
                </a:solidFill>
              </a:rPr>
              <a:t>需要哪種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212443" y="30055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例子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22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2284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1694" y="1335741"/>
            <a:ext cx="1272988" cy="779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604682" y="174633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目前所有可以選擇的模式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50745" y="2415460"/>
            <a:ext cx="77014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6000" b="1" dirty="0" smtClean="0"/>
              <a:t>Protocols ASCEP_SPA</a:t>
            </a:r>
          </a:p>
          <a:p>
            <a:pPr algn="ctr"/>
            <a:r>
              <a:rPr lang="zh-TW" altLang="en-US" sz="2800" dirty="0" smtClean="0"/>
              <a:t>此次要介紹的</a:t>
            </a:r>
            <a:r>
              <a:rPr lang="zh-TW" altLang="en-US" sz="2800" dirty="0"/>
              <a:t>模式</a:t>
            </a:r>
          </a:p>
        </p:txBody>
      </p:sp>
    </p:spTree>
    <p:extLst>
      <p:ext uri="{BB962C8B-B14F-4D97-AF65-F5344CB8AC3E}">
        <p14:creationId xmlns:p14="http://schemas.microsoft.com/office/powerpoint/2010/main" val="48235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9" y="0"/>
            <a:ext cx="3182859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094669" y="629817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2D clustering  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399602" y="0"/>
            <a:ext cx="1184940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Preprocess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77888" y="1243009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Cleaned particle subset 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306628" y="1856201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Initial model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107493" y="246939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3D refinement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8" name="直線單箭頭接點 7"/>
          <p:cNvCxnSpPr>
            <a:stCxn id="4" idx="2"/>
            <a:endCxn id="3" idx="0"/>
          </p:cNvCxnSpPr>
          <p:nvPr/>
        </p:nvCxnSpPr>
        <p:spPr>
          <a:xfrm>
            <a:off x="3992072" y="369332"/>
            <a:ext cx="877809" cy="26048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>
            <a:stCxn id="3" idx="2"/>
            <a:endCxn id="5" idx="0"/>
          </p:cNvCxnSpPr>
          <p:nvPr/>
        </p:nvCxnSpPr>
        <p:spPr>
          <a:xfrm>
            <a:off x="4869881" y="999149"/>
            <a:ext cx="0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5" idx="2"/>
            <a:endCxn id="6" idx="0"/>
          </p:cNvCxnSpPr>
          <p:nvPr/>
        </p:nvCxnSpPr>
        <p:spPr>
          <a:xfrm flipH="1">
            <a:off x="3992072" y="1612341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6" idx="2"/>
            <a:endCxn id="7" idx="0"/>
          </p:cNvCxnSpPr>
          <p:nvPr/>
        </p:nvCxnSpPr>
        <p:spPr>
          <a:xfrm>
            <a:off x="3992072" y="2225533"/>
            <a:ext cx="877809" cy="24386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5" idx="2"/>
            <a:endCxn id="7" idx="0"/>
          </p:cNvCxnSpPr>
          <p:nvPr/>
        </p:nvCxnSpPr>
        <p:spPr>
          <a:xfrm>
            <a:off x="4869881" y="1612341"/>
            <a:ext cx="0" cy="857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22960" y="2576945"/>
            <a:ext cx="1512916" cy="157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28" y="-11363"/>
            <a:ext cx="4320000" cy="453141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28" y="4531419"/>
            <a:ext cx="4320000" cy="2318049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2701"/>
            <a:ext cx="3600000" cy="27067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628" y="4325594"/>
            <a:ext cx="4320000" cy="232941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928553" y="6655006"/>
            <a:ext cx="556952" cy="194462"/>
          </a:xfrm>
          <a:prstGeom prst="rect">
            <a:avLst/>
          </a:prstGeom>
          <a:noFill/>
          <a:ln w="38100">
            <a:solidFill>
              <a:srgbClr val="271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>
            <a:stCxn id="18" idx="3"/>
          </p:cNvCxnSpPr>
          <p:nvPr/>
        </p:nvCxnSpPr>
        <p:spPr>
          <a:xfrm flipV="1">
            <a:off x="2485505" y="2254346"/>
            <a:ext cx="6259484" cy="4497891"/>
          </a:xfrm>
          <a:prstGeom prst="straightConnector1">
            <a:avLst/>
          </a:prstGeom>
          <a:ln>
            <a:solidFill>
              <a:srgbClr val="2718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6145983" y="310530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particles</a:t>
            </a:r>
            <a:endParaRPr lang="zh-TW" altLang="en-US" dirty="0">
              <a:solidFill>
                <a:srgbClr val="2718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4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9" y="0"/>
            <a:ext cx="3182859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094669" y="629817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2D clustering  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399602" y="0"/>
            <a:ext cx="1184940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Preprocess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77888" y="1243009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Cleaned particle subset 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306628" y="1856201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Initial model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107493" y="246939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3D refinement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8" name="直線單箭頭接點 7"/>
          <p:cNvCxnSpPr>
            <a:stCxn id="4" idx="2"/>
            <a:endCxn id="3" idx="0"/>
          </p:cNvCxnSpPr>
          <p:nvPr/>
        </p:nvCxnSpPr>
        <p:spPr>
          <a:xfrm>
            <a:off x="3992072" y="369332"/>
            <a:ext cx="877809" cy="26048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>
            <a:stCxn id="3" idx="2"/>
            <a:endCxn id="5" idx="0"/>
          </p:cNvCxnSpPr>
          <p:nvPr/>
        </p:nvCxnSpPr>
        <p:spPr>
          <a:xfrm>
            <a:off x="4869881" y="999149"/>
            <a:ext cx="0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5" idx="2"/>
            <a:endCxn id="6" idx="0"/>
          </p:cNvCxnSpPr>
          <p:nvPr/>
        </p:nvCxnSpPr>
        <p:spPr>
          <a:xfrm flipH="1">
            <a:off x="3992072" y="1612341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6" idx="2"/>
            <a:endCxn id="7" idx="0"/>
          </p:cNvCxnSpPr>
          <p:nvPr/>
        </p:nvCxnSpPr>
        <p:spPr>
          <a:xfrm>
            <a:off x="3992072" y="2225533"/>
            <a:ext cx="877809" cy="24386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5" idx="2"/>
            <a:endCxn id="7" idx="0"/>
          </p:cNvCxnSpPr>
          <p:nvPr/>
        </p:nvCxnSpPr>
        <p:spPr>
          <a:xfrm>
            <a:off x="4869881" y="1612341"/>
            <a:ext cx="0" cy="857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22960" y="2926077"/>
            <a:ext cx="1512916" cy="157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2701"/>
            <a:ext cx="3600000" cy="270676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017523" y="6655006"/>
            <a:ext cx="556952" cy="194462"/>
          </a:xfrm>
          <a:prstGeom prst="rect">
            <a:avLst/>
          </a:prstGeom>
          <a:noFill/>
          <a:ln w="38100">
            <a:solidFill>
              <a:srgbClr val="271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732" y="358213"/>
            <a:ext cx="5906324" cy="4591691"/>
          </a:xfrm>
          <a:prstGeom prst="rect">
            <a:avLst/>
          </a:prstGeom>
        </p:spPr>
      </p:pic>
      <p:cxnSp>
        <p:nvCxnSpPr>
          <p:cNvPr id="20" name="直線單箭頭接點 19"/>
          <p:cNvCxnSpPr>
            <a:stCxn id="18" idx="3"/>
          </p:cNvCxnSpPr>
          <p:nvPr/>
        </p:nvCxnSpPr>
        <p:spPr>
          <a:xfrm flipV="1">
            <a:off x="3574475" y="3429000"/>
            <a:ext cx="4148049" cy="3323237"/>
          </a:xfrm>
          <a:prstGeom prst="straightConnector1">
            <a:avLst/>
          </a:prstGeom>
          <a:ln>
            <a:solidFill>
              <a:srgbClr val="2718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4815143" y="490595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classes</a:t>
            </a:r>
            <a:endParaRPr lang="zh-TW" altLang="en-US" dirty="0">
              <a:solidFill>
                <a:srgbClr val="2718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05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7" y="0"/>
            <a:ext cx="3267335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094669" y="629817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2D clustering  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399602" y="0"/>
            <a:ext cx="1184940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Preprocess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77888" y="1243009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Cleaned particle subset 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306628" y="1856201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Initial model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107493" y="246939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3D refinement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線單箭頭接點 7"/>
          <p:cNvCxnSpPr>
            <a:stCxn id="4" idx="2"/>
            <a:endCxn id="3" idx="0"/>
          </p:cNvCxnSpPr>
          <p:nvPr/>
        </p:nvCxnSpPr>
        <p:spPr>
          <a:xfrm>
            <a:off x="3992072" y="369332"/>
            <a:ext cx="877809" cy="26048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>
            <a:stCxn id="3" idx="2"/>
            <a:endCxn id="5" idx="0"/>
          </p:cNvCxnSpPr>
          <p:nvPr/>
        </p:nvCxnSpPr>
        <p:spPr>
          <a:xfrm>
            <a:off x="4869881" y="999149"/>
            <a:ext cx="0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5" idx="2"/>
            <a:endCxn id="6" idx="0"/>
          </p:cNvCxnSpPr>
          <p:nvPr/>
        </p:nvCxnSpPr>
        <p:spPr>
          <a:xfrm flipH="1">
            <a:off x="3992072" y="1612341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6" idx="2"/>
            <a:endCxn id="7" idx="0"/>
          </p:cNvCxnSpPr>
          <p:nvPr/>
        </p:nvCxnSpPr>
        <p:spPr>
          <a:xfrm>
            <a:off x="3992072" y="2225533"/>
            <a:ext cx="877809" cy="24386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5" idx="2"/>
            <a:endCxn id="7" idx="0"/>
          </p:cNvCxnSpPr>
          <p:nvPr/>
        </p:nvCxnSpPr>
        <p:spPr>
          <a:xfrm>
            <a:off x="4869881" y="1612341"/>
            <a:ext cx="0" cy="857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56" y="0"/>
            <a:ext cx="4320000" cy="433347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56" y="4333479"/>
            <a:ext cx="4320000" cy="223054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3975"/>
            <a:ext cx="4320000" cy="222402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92" y="2855350"/>
            <a:ext cx="4320000" cy="222056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92" y="4634174"/>
            <a:ext cx="4320000" cy="2223826"/>
          </a:xfrm>
          <a:prstGeom prst="rect">
            <a:avLst/>
          </a:prstGeom>
        </p:spPr>
      </p:pic>
      <p:cxnSp>
        <p:nvCxnSpPr>
          <p:cNvPr id="19" name="直線單箭頭接點 18"/>
          <p:cNvCxnSpPr>
            <a:stCxn id="5" idx="3"/>
          </p:cNvCxnSpPr>
          <p:nvPr/>
        </p:nvCxnSpPr>
        <p:spPr>
          <a:xfrm>
            <a:off x="6061874" y="1427675"/>
            <a:ext cx="2757930" cy="919788"/>
          </a:xfrm>
          <a:prstGeom prst="straightConnector1">
            <a:avLst/>
          </a:prstGeom>
          <a:ln>
            <a:solidFill>
              <a:srgbClr val="2718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6" idx="3"/>
          </p:cNvCxnSpPr>
          <p:nvPr/>
        </p:nvCxnSpPr>
        <p:spPr>
          <a:xfrm>
            <a:off x="4677516" y="2040867"/>
            <a:ext cx="4225415" cy="2672449"/>
          </a:xfrm>
          <a:prstGeom prst="straightConnector1">
            <a:avLst/>
          </a:prstGeom>
          <a:ln>
            <a:solidFill>
              <a:srgbClr val="2718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9709" y="2926080"/>
            <a:ext cx="2435629" cy="174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9019309" y="5220393"/>
            <a:ext cx="2576946" cy="228358"/>
          </a:xfrm>
          <a:prstGeom prst="rect">
            <a:avLst/>
          </a:prstGeom>
          <a:noFill/>
          <a:ln>
            <a:solidFill>
              <a:srgbClr val="271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10026595" y="54534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2718E8"/>
                </a:solidFill>
              </a:rPr>
              <a:t>需要特別選</a:t>
            </a:r>
            <a:r>
              <a:rPr lang="zh-TW" altLang="en-US" dirty="0">
                <a:solidFill>
                  <a:srgbClr val="2718E8"/>
                </a:solidFill>
              </a:rPr>
              <a:t>擇</a:t>
            </a:r>
          </a:p>
        </p:txBody>
      </p:sp>
    </p:spTree>
    <p:extLst>
      <p:ext uri="{BB962C8B-B14F-4D97-AF65-F5344CB8AC3E}">
        <p14:creationId xmlns:p14="http://schemas.microsoft.com/office/powerpoint/2010/main" val="73946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7" y="0"/>
            <a:ext cx="3267335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094669" y="629817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2D clustering  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399602" y="0"/>
            <a:ext cx="1184940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Preprocess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77888" y="1243009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Cleaned particle subset 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306628" y="1856201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Initial model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107493" y="246939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3D refinement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線單箭頭接點 7"/>
          <p:cNvCxnSpPr>
            <a:stCxn id="4" idx="2"/>
            <a:endCxn id="3" idx="0"/>
          </p:cNvCxnSpPr>
          <p:nvPr/>
        </p:nvCxnSpPr>
        <p:spPr>
          <a:xfrm>
            <a:off x="3992072" y="369332"/>
            <a:ext cx="877809" cy="26048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>
            <a:stCxn id="3" idx="2"/>
            <a:endCxn id="5" idx="0"/>
          </p:cNvCxnSpPr>
          <p:nvPr/>
        </p:nvCxnSpPr>
        <p:spPr>
          <a:xfrm>
            <a:off x="4869881" y="999149"/>
            <a:ext cx="0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5" idx="2"/>
            <a:endCxn id="6" idx="0"/>
          </p:cNvCxnSpPr>
          <p:nvPr/>
        </p:nvCxnSpPr>
        <p:spPr>
          <a:xfrm flipH="1">
            <a:off x="3992072" y="1612341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6" idx="2"/>
            <a:endCxn id="7" idx="0"/>
          </p:cNvCxnSpPr>
          <p:nvPr/>
        </p:nvCxnSpPr>
        <p:spPr>
          <a:xfrm>
            <a:off x="3992072" y="2225533"/>
            <a:ext cx="877809" cy="24386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5" idx="2"/>
            <a:endCxn id="7" idx="0"/>
          </p:cNvCxnSpPr>
          <p:nvPr/>
        </p:nvCxnSpPr>
        <p:spPr>
          <a:xfrm>
            <a:off x="4869881" y="1612341"/>
            <a:ext cx="0" cy="857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88" y="3108419"/>
            <a:ext cx="8884404" cy="2494360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6079202" y="2185089"/>
            <a:ext cx="3685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如果一開始不確定</a:t>
            </a:r>
            <a:r>
              <a:rPr lang="en-US" altLang="zh-TW" dirty="0" smtClean="0">
                <a:solidFill>
                  <a:srgbClr val="2718E8"/>
                </a:solidFill>
              </a:rPr>
              <a:t>Symmetry</a:t>
            </a:r>
            <a:r>
              <a:rPr lang="zh-TW" altLang="en-US" dirty="0" smtClean="0"/>
              <a:t>的類型</a:t>
            </a:r>
            <a:endParaRPr lang="en-US" altLang="zh-TW" dirty="0" smtClean="0"/>
          </a:p>
          <a:p>
            <a:r>
              <a:rPr lang="zh-TW" altLang="en-US" dirty="0" smtClean="0"/>
              <a:t>選擇</a:t>
            </a:r>
            <a:r>
              <a:rPr lang="en-US" altLang="zh-TW" dirty="0" smtClean="0"/>
              <a:t>C1</a:t>
            </a:r>
          </a:p>
          <a:p>
            <a:r>
              <a:rPr lang="zh-TW" altLang="en-US" dirty="0" smtClean="0"/>
              <a:t>這些模型類型通用於不同方法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1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7" y="0"/>
            <a:ext cx="3267335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094669" y="629817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2D clustering  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399602" y="0"/>
            <a:ext cx="1184940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Preprocess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77888" y="1243009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Cleaned particle subset 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306628" y="1856201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Initial model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107493" y="246939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3D refinement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線單箭頭接點 7"/>
          <p:cNvCxnSpPr>
            <a:stCxn id="4" idx="2"/>
            <a:endCxn id="3" idx="0"/>
          </p:cNvCxnSpPr>
          <p:nvPr/>
        </p:nvCxnSpPr>
        <p:spPr>
          <a:xfrm>
            <a:off x="3992072" y="369332"/>
            <a:ext cx="877809" cy="26048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>
            <a:stCxn id="3" idx="2"/>
            <a:endCxn id="5" idx="0"/>
          </p:cNvCxnSpPr>
          <p:nvPr/>
        </p:nvCxnSpPr>
        <p:spPr>
          <a:xfrm>
            <a:off x="4869881" y="999149"/>
            <a:ext cx="0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5" idx="2"/>
            <a:endCxn id="6" idx="0"/>
          </p:cNvCxnSpPr>
          <p:nvPr/>
        </p:nvCxnSpPr>
        <p:spPr>
          <a:xfrm flipH="1">
            <a:off x="3992072" y="1612341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6" idx="2"/>
            <a:endCxn id="7" idx="0"/>
          </p:cNvCxnSpPr>
          <p:nvPr/>
        </p:nvCxnSpPr>
        <p:spPr>
          <a:xfrm>
            <a:off x="3992072" y="2225533"/>
            <a:ext cx="877809" cy="24386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5" idx="2"/>
            <a:endCxn id="7" idx="0"/>
          </p:cNvCxnSpPr>
          <p:nvPr/>
        </p:nvCxnSpPr>
        <p:spPr>
          <a:xfrm>
            <a:off x="4869881" y="1612341"/>
            <a:ext cx="0" cy="857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9709" y="3092339"/>
            <a:ext cx="2435629" cy="174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63" y="19088"/>
            <a:ext cx="5040000" cy="360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63" y="3707405"/>
            <a:ext cx="5040000" cy="141203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63" y="5207761"/>
            <a:ext cx="5040000" cy="1426019"/>
          </a:xfrm>
          <a:prstGeom prst="rect">
            <a:avLst/>
          </a:prstGeom>
        </p:spPr>
      </p:pic>
      <p:cxnSp>
        <p:nvCxnSpPr>
          <p:cNvPr id="27" name="直線單箭頭接點 26"/>
          <p:cNvCxnSpPr>
            <a:stCxn id="5" idx="3"/>
          </p:cNvCxnSpPr>
          <p:nvPr/>
        </p:nvCxnSpPr>
        <p:spPr>
          <a:xfrm>
            <a:off x="6061874" y="1427675"/>
            <a:ext cx="1652337" cy="797858"/>
          </a:xfrm>
          <a:prstGeom prst="straightConnector1">
            <a:avLst/>
          </a:prstGeom>
          <a:ln>
            <a:solidFill>
              <a:srgbClr val="2718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6" idx="3"/>
          </p:cNvCxnSpPr>
          <p:nvPr/>
        </p:nvCxnSpPr>
        <p:spPr>
          <a:xfrm>
            <a:off x="4677516" y="2040867"/>
            <a:ext cx="3036695" cy="428526"/>
          </a:xfrm>
          <a:prstGeom prst="straightConnector1">
            <a:avLst/>
          </a:prstGeom>
          <a:ln>
            <a:solidFill>
              <a:srgbClr val="2718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714211" y="4029985"/>
            <a:ext cx="3699164" cy="425004"/>
          </a:xfrm>
          <a:prstGeom prst="rect">
            <a:avLst/>
          </a:prstGeom>
          <a:noFill/>
          <a:ln>
            <a:solidFill>
              <a:srgbClr val="271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95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7" y="0"/>
            <a:ext cx="3267335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094669" y="629817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2D clustering  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399602" y="0"/>
            <a:ext cx="1184940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Preprocess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77888" y="1243009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Cleaned particle subset 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306628" y="1856201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Initial model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107493" y="246939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3D refinement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線單箭頭接點 7"/>
          <p:cNvCxnSpPr>
            <a:stCxn id="4" idx="2"/>
            <a:endCxn id="3" idx="0"/>
          </p:cNvCxnSpPr>
          <p:nvPr/>
        </p:nvCxnSpPr>
        <p:spPr>
          <a:xfrm>
            <a:off x="3992072" y="369332"/>
            <a:ext cx="877809" cy="26048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>
            <a:stCxn id="3" idx="2"/>
            <a:endCxn id="5" idx="0"/>
          </p:cNvCxnSpPr>
          <p:nvPr/>
        </p:nvCxnSpPr>
        <p:spPr>
          <a:xfrm>
            <a:off x="4869881" y="999149"/>
            <a:ext cx="0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5" idx="2"/>
            <a:endCxn id="6" idx="0"/>
          </p:cNvCxnSpPr>
          <p:nvPr/>
        </p:nvCxnSpPr>
        <p:spPr>
          <a:xfrm flipH="1">
            <a:off x="3992072" y="1612341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6" idx="2"/>
            <a:endCxn id="7" idx="0"/>
          </p:cNvCxnSpPr>
          <p:nvPr/>
        </p:nvCxnSpPr>
        <p:spPr>
          <a:xfrm>
            <a:off x="3992072" y="2225533"/>
            <a:ext cx="877809" cy="24386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5" idx="2"/>
            <a:endCxn id="7" idx="0"/>
          </p:cNvCxnSpPr>
          <p:nvPr/>
        </p:nvCxnSpPr>
        <p:spPr>
          <a:xfrm>
            <a:off x="4869881" y="1612341"/>
            <a:ext cx="0" cy="857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9709" y="3092339"/>
            <a:ext cx="2435629" cy="357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acma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69881" y="2838725"/>
            <a:ext cx="6039691" cy="3577113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254239" y="1612341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如何判斷做完</a:t>
            </a:r>
            <a:r>
              <a:rPr lang="en-US" altLang="zh-TW" dirty="0"/>
              <a:t>homogeneous</a:t>
            </a:r>
            <a:r>
              <a:rPr lang="zh-TW" altLang="en-US" dirty="0"/>
              <a:t>後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還</a:t>
            </a:r>
            <a:r>
              <a:rPr lang="zh-TW" altLang="en-US" dirty="0"/>
              <a:t>需要再做</a:t>
            </a:r>
            <a:r>
              <a:rPr lang="en-US" altLang="zh-TW" dirty="0"/>
              <a:t>non-uniform?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15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End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1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3" y="0"/>
            <a:ext cx="3276975" cy="6858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948522" y="304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Movies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704862" y="15311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Micrographs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663187" y="4597144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2D clustering  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458000" y="9179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Motion correction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012271" y="21443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CTF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734083" y="214437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Particle Picking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727670" y="27575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Particles extract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68120" y="39839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Preprocess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740494" y="337076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75000"/>
                  </a:schemeClr>
                </a:solidFill>
              </a:rPr>
              <a:t>Screen </a:t>
            </a: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2">
                    <a:lumMod val="75000"/>
                  </a:schemeClr>
                </a:solidFill>
              </a:rPr>
              <a:t>articles</a:t>
            </a:r>
            <a:endParaRPr lang="zh-TW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246406" y="5210336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Cleaned particle subset 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875146" y="5823528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Initial model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676011" y="643672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3D refinement</a:t>
            </a:r>
            <a:endParaRPr lang="zh-TW" altLang="en-US" dirty="0"/>
          </a:p>
        </p:txBody>
      </p:sp>
      <p:cxnSp>
        <p:nvCxnSpPr>
          <p:cNvPr id="18" name="直線單箭頭接點 17"/>
          <p:cNvCxnSpPr>
            <a:stCxn id="4" idx="2"/>
            <a:endCxn id="8" idx="0"/>
          </p:cNvCxnSpPr>
          <p:nvPr/>
        </p:nvCxnSpPr>
        <p:spPr>
          <a:xfrm flipH="1">
            <a:off x="5387101" y="674132"/>
            <a:ext cx="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8" idx="2"/>
          </p:cNvCxnSpPr>
          <p:nvPr/>
        </p:nvCxnSpPr>
        <p:spPr>
          <a:xfrm flipH="1">
            <a:off x="5387100" y="1287324"/>
            <a:ext cx="1" cy="306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5" idx="2"/>
            <a:endCxn id="10" idx="0"/>
          </p:cNvCxnSpPr>
          <p:nvPr/>
        </p:nvCxnSpPr>
        <p:spPr>
          <a:xfrm flipH="1">
            <a:off x="4560592" y="1900516"/>
            <a:ext cx="826508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0" idx="2"/>
            <a:endCxn id="11" idx="0"/>
          </p:cNvCxnSpPr>
          <p:nvPr/>
        </p:nvCxnSpPr>
        <p:spPr>
          <a:xfrm flipH="1">
            <a:off x="4560591" y="2513708"/>
            <a:ext cx="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1" idx="2"/>
            <a:endCxn id="13" idx="0"/>
          </p:cNvCxnSpPr>
          <p:nvPr/>
        </p:nvCxnSpPr>
        <p:spPr>
          <a:xfrm>
            <a:off x="4560591" y="3126900"/>
            <a:ext cx="6412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3" idx="2"/>
            <a:endCxn id="12" idx="0"/>
          </p:cNvCxnSpPr>
          <p:nvPr/>
        </p:nvCxnSpPr>
        <p:spPr>
          <a:xfrm flipH="1">
            <a:off x="4560590" y="3740092"/>
            <a:ext cx="641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5" idx="2"/>
            <a:endCxn id="9" idx="0"/>
          </p:cNvCxnSpPr>
          <p:nvPr/>
        </p:nvCxnSpPr>
        <p:spPr>
          <a:xfrm>
            <a:off x="5387100" y="1900516"/>
            <a:ext cx="92910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接點 31"/>
          <p:cNvCxnSpPr>
            <a:stCxn id="9" idx="2"/>
            <a:endCxn id="11" idx="3"/>
          </p:cNvCxnSpPr>
          <p:nvPr/>
        </p:nvCxnSpPr>
        <p:spPr>
          <a:xfrm rot="5400000">
            <a:off x="5640593" y="2266626"/>
            <a:ext cx="428526" cy="92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2" idx="2"/>
            <a:endCxn id="7" idx="0"/>
          </p:cNvCxnSpPr>
          <p:nvPr/>
        </p:nvCxnSpPr>
        <p:spPr>
          <a:xfrm>
            <a:off x="4560590" y="435328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7" idx="2"/>
            <a:endCxn id="14" idx="0"/>
          </p:cNvCxnSpPr>
          <p:nvPr/>
        </p:nvCxnSpPr>
        <p:spPr>
          <a:xfrm>
            <a:off x="5438399" y="4966476"/>
            <a:ext cx="0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14" idx="2"/>
            <a:endCxn id="15" idx="0"/>
          </p:cNvCxnSpPr>
          <p:nvPr/>
        </p:nvCxnSpPr>
        <p:spPr>
          <a:xfrm flipH="1">
            <a:off x="4560590" y="5579668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5" idx="2"/>
            <a:endCxn id="16" idx="0"/>
          </p:cNvCxnSpPr>
          <p:nvPr/>
        </p:nvCxnSpPr>
        <p:spPr>
          <a:xfrm>
            <a:off x="4560590" y="6192860"/>
            <a:ext cx="877809" cy="24386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4" idx="2"/>
            <a:endCxn id="16" idx="0"/>
          </p:cNvCxnSpPr>
          <p:nvPr/>
        </p:nvCxnSpPr>
        <p:spPr>
          <a:xfrm>
            <a:off x="5438399" y="5579668"/>
            <a:ext cx="0" cy="857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0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輸入資料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137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3" y="0"/>
            <a:ext cx="3276975" cy="6858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948522" y="304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Movies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04862" y="15311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Micrographs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63187" y="4597144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2D clustering  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458000" y="9179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Motion correction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012271" y="21443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CTF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734083" y="214437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Particle Picking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727670" y="27575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Particles extract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968120" y="39839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Preprocess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740494" y="337076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Screen </a:t>
            </a:r>
            <a:r>
              <a:rPr lang="en-US" altLang="zh-TW" dirty="0">
                <a:solidFill>
                  <a:srgbClr val="2718E8"/>
                </a:solidFill>
              </a:rPr>
              <a:t>p</a:t>
            </a:r>
            <a:r>
              <a:rPr lang="en-US" altLang="zh-TW" dirty="0" smtClean="0">
                <a:solidFill>
                  <a:srgbClr val="2718E8"/>
                </a:solidFill>
              </a:rPr>
              <a:t>articles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246406" y="5210336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Cleaned particle subset 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875146" y="5823528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Initial model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676011" y="643672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3D refinement</a:t>
            </a:r>
            <a:endParaRPr lang="zh-TW" altLang="en-US" dirty="0">
              <a:solidFill>
                <a:srgbClr val="2718E8"/>
              </a:solidFill>
            </a:endParaRPr>
          </a:p>
        </p:txBody>
      </p:sp>
      <p:cxnSp>
        <p:nvCxnSpPr>
          <p:cNvPr id="18" name="直線單箭頭接點 17"/>
          <p:cNvCxnSpPr>
            <a:stCxn id="4" idx="2"/>
            <a:endCxn id="8" idx="0"/>
          </p:cNvCxnSpPr>
          <p:nvPr/>
        </p:nvCxnSpPr>
        <p:spPr>
          <a:xfrm flipH="1">
            <a:off x="5387101" y="674132"/>
            <a:ext cx="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8" idx="2"/>
          </p:cNvCxnSpPr>
          <p:nvPr/>
        </p:nvCxnSpPr>
        <p:spPr>
          <a:xfrm flipH="1">
            <a:off x="5387100" y="1287324"/>
            <a:ext cx="1" cy="306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5" idx="2"/>
            <a:endCxn id="10" idx="0"/>
          </p:cNvCxnSpPr>
          <p:nvPr/>
        </p:nvCxnSpPr>
        <p:spPr>
          <a:xfrm flipH="1">
            <a:off x="4560592" y="1900516"/>
            <a:ext cx="826508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0" idx="2"/>
            <a:endCxn id="11" idx="0"/>
          </p:cNvCxnSpPr>
          <p:nvPr/>
        </p:nvCxnSpPr>
        <p:spPr>
          <a:xfrm flipH="1">
            <a:off x="4560591" y="2513708"/>
            <a:ext cx="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1" idx="2"/>
            <a:endCxn id="13" idx="0"/>
          </p:cNvCxnSpPr>
          <p:nvPr/>
        </p:nvCxnSpPr>
        <p:spPr>
          <a:xfrm>
            <a:off x="4560591" y="3126900"/>
            <a:ext cx="6412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3" idx="2"/>
            <a:endCxn id="12" idx="0"/>
          </p:cNvCxnSpPr>
          <p:nvPr/>
        </p:nvCxnSpPr>
        <p:spPr>
          <a:xfrm flipH="1">
            <a:off x="4560590" y="3740092"/>
            <a:ext cx="641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5" idx="2"/>
            <a:endCxn id="9" idx="0"/>
          </p:cNvCxnSpPr>
          <p:nvPr/>
        </p:nvCxnSpPr>
        <p:spPr>
          <a:xfrm>
            <a:off x="5387100" y="1900516"/>
            <a:ext cx="92910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接點 31"/>
          <p:cNvCxnSpPr>
            <a:stCxn id="9" idx="2"/>
            <a:endCxn id="11" idx="3"/>
          </p:cNvCxnSpPr>
          <p:nvPr/>
        </p:nvCxnSpPr>
        <p:spPr>
          <a:xfrm rot="5400000">
            <a:off x="5640593" y="2266626"/>
            <a:ext cx="428526" cy="92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2" idx="2"/>
            <a:endCxn id="7" idx="0"/>
          </p:cNvCxnSpPr>
          <p:nvPr/>
        </p:nvCxnSpPr>
        <p:spPr>
          <a:xfrm>
            <a:off x="4560590" y="435328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7" idx="2"/>
            <a:endCxn id="14" idx="0"/>
          </p:cNvCxnSpPr>
          <p:nvPr/>
        </p:nvCxnSpPr>
        <p:spPr>
          <a:xfrm>
            <a:off x="5438399" y="4966476"/>
            <a:ext cx="0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14" idx="2"/>
            <a:endCxn id="15" idx="0"/>
          </p:cNvCxnSpPr>
          <p:nvPr/>
        </p:nvCxnSpPr>
        <p:spPr>
          <a:xfrm flipH="1">
            <a:off x="4560590" y="5579668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5" idx="2"/>
            <a:endCxn id="16" idx="0"/>
          </p:cNvCxnSpPr>
          <p:nvPr/>
        </p:nvCxnSpPr>
        <p:spPr>
          <a:xfrm>
            <a:off x="4560590" y="6192860"/>
            <a:ext cx="877809" cy="24386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4" idx="2"/>
            <a:endCxn id="16" idx="0"/>
          </p:cNvCxnSpPr>
          <p:nvPr/>
        </p:nvCxnSpPr>
        <p:spPr>
          <a:xfrm>
            <a:off x="5438399" y="5579668"/>
            <a:ext cx="0" cy="857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63393" y="717175"/>
            <a:ext cx="1013012" cy="173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>
            <a:stCxn id="3" idx="3"/>
            <a:endCxn id="4" idx="1"/>
          </p:cNvCxnSpPr>
          <p:nvPr/>
        </p:nvCxnSpPr>
        <p:spPr>
          <a:xfrm flipV="1">
            <a:off x="1676405" y="489466"/>
            <a:ext cx="3272117" cy="3146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565" y="63473"/>
            <a:ext cx="5040000" cy="673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0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3" y="0"/>
            <a:ext cx="3276975" cy="6858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948522" y="304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Movies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704862" y="15311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Micrographs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63187" y="4597144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2D clustering  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458000" y="91799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Motion correction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012271" y="21443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CTF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734083" y="214437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Particle Picking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727670" y="27575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Particles extract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968120" y="39839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Preprocess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740494" y="337076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Screen </a:t>
            </a:r>
            <a:r>
              <a:rPr lang="en-US" altLang="zh-TW" dirty="0">
                <a:solidFill>
                  <a:srgbClr val="2718E8"/>
                </a:solidFill>
              </a:rPr>
              <a:t>p</a:t>
            </a:r>
            <a:r>
              <a:rPr lang="en-US" altLang="zh-TW" dirty="0" smtClean="0">
                <a:solidFill>
                  <a:srgbClr val="2718E8"/>
                </a:solidFill>
              </a:rPr>
              <a:t>articles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246406" y="5210336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Cleaned particle subset 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875146" y="5823528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Initial model</a:t>
            </a:r>
            <a:endParaRPr lang="zh-TW" altLang="en-US" dirty="0">
              <a:solidFill>
                <a:srgbClr val="2718E8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676011" y="643672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718E8"/>
                </a:solidFill>
              </a:rPr>
              <a:t>3D refinement</a:t>
            </a:r>
            <a:endParaRPr lang="zh-TW" altLang="en-US" dirty="0">
              <a:solidFill>
                <a:srgbClr val="2718E8"/>
              </a:solidFill>
            </a:endParaRPr>
          </a:p>
        </p:txBody>
      </p:sp>
      <p:cxnSp>
        <p:nvCxnSpPr>
          <p:cNvPr id="18" name="直線單箭頭接點 17"/>
          <p:cNvCxnSpPr>
            <a:stCxn id="4" idx="2"/>
            <a:endCxn id="8" idx="0"/>
          </p:cNvCxnSpPr>
          <p:nvPr/>
        </p:nvCxnSpPr>
        <p:spPr>
          <a:xfrm flipH="1">
            <a:off x="5387101" y="674132"/>
            <a:ext cx="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8" idx="2"/>
          </p:cNvCxnSpPr>
          <p:nvPr/>
        </p:nvCxnSpPr>
        <p:spPr>
          <a:xfrm flipH="1">
            <a:off x="5387100" y="1287324"/>
            <a:ext cx="1" cy="306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5" idx="2"/>
            <a:endCxn id="10" idx="0"/>
          </p:cNvCxnSpPr>
          <p:nvPr/>
        </p:nvCxnSpPr>
        <p:spPr>
          <a:xfrm flipH="1">
            <a:off x="4560592" y="1900516"/>
            <a:ext cx="826508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0" idx="2"/>
            <a:endCxn id="11" idx="0"/>
          </p:cNvCxnSpPr>
          <p:nvPr/>
        </p:nvCxnSpPr>
        <p:spPr>
          <a:xfrm flipH="1">
            <a:off x="4560591" y="2513708"/>
            <a:ext cx="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1" idx="2"/>
            <a:endCxn id="13" idx="0"/>
          </p:cNvCxnSpPr>
          <p:nvPr/>
        </p:nvCxnSpPr>
        <p:spPr>
          <a:xfrm>
            <a:off x="4560591" y="3126900"/>
            <a:ext cx="6412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3" idx="2"/>
            <a:endCxn id="12" idx="0"/>
          </p:cNvCxnSpPr>
          <p:nvPr/>
        </p:nvCxnSpPr>
        <p:spPr>
          <a:xfrm flipH="1">
            <a:off x="4560590" y="3740092"/>
            <a:ext cx="6413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5" idx="2"/>
            <a:endCxn id="9" idx="0"/>
          </p:cNvCxnSpPr>
          <p:nvPr/>
        </p:nvCxnSpPr>
        <p:spPr>
          <a:xfrm>
            <a:off x="5387100" y="1900516"/>
            <a:ext cx="929101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接點 31"/>
          <p:cNvCxnSpPr>
            <a:stCxn id="9" idx="2"/>
            <a:endCxn id="11" idx="3"/>
          </p:cNvCxnSpPr>
          <p:nvPr/>
        </p:nvCxnSpPr>
        <p:spPr>
          <a:xfrm rot="5400000">
            <a:off x="5640593" y="2266626"/>
            <a:ext cx="428526" cy="92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2" idx="2"/>
            <a:endCxn id="7" idx="0"/>
          </p:cNvCxnSpPr>
          <p:nvPr/>
        </p:nvCxnSpPr>
        <p:spPr>
          <a:xfrm>
            <a:off x="4560590" y="4353284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7" idx="2"/>
            <a:endCxn id="14" idx="0"/>
          </p:cNvCxnSpPr>
          <p:nvPr/>
        </p:nvCxnSpPr>
        <p:spPr>
          <a:xfrm>
            <a:off x="5438399" y="4966476"/>
            <a:ext cx="0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14" idx="2"/>
            <a:endCxn id="15" idx="0"/>
          </p:cNvCxnSpPr>
          <p:nvPr/>
        </p:nvCxnSpPr>
        <p:spPr>
          <a:xfrm flipH="1">
            <a:off x="4560590" y="5579668"/>
            <a:ext cx="877809" cy="24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5" idx="2"/>
            <a:endCxn id="16" idx="0"/>
          </p:cNvCxnSpPr>
          <p:nvPr/>
        </p:nvCxnSpPr>
        <p:spPr>
          <a:xfrm>
            <a:off x="4560590" y="6192860"/>
            <a:ext cx="877809" cy="24386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4" idx="2"/>
            <a:endCxn id="16" idx="0"/>
          </p:cNvCxnSpPr>
          <p:nvPr/>
        </p:nvCxnSpPr>
        <p:spPr>
          <a:xfrm>
            <a:off x="5438399" y="5579668"/>
            <a:ext cx="0" cy="857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654430" y="917992"/>
            <a:ext cx="1237129" cy="1398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單箭頭接點 30"/>
          <p:cNvCxnSpPr>
            <a:stCxn id="29" idx="3"/>
          </p:cNvCxnSpPr>
          <p:nvPr/>
        </p:nvCxnSpPr>
        <p:spPr>
          <a:xfrm>
            <a:off x="1891559" y="987914"/>
            <a:ext cx="2795375" cy="727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961" y="269659"/>
            <a:ext cx="5040000" cy="631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7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30493</TotalTime>
  <Words>1025</Words>
  <Application>Microsoft Office PowerPoint</Application>
  <PresentationFormat>寬螢幕</PresentationFormat>
  <Paragraphs>447</Paragraphs>
  <Slides>56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2" baseType="lpstr">
      <vt:lpstr>標楷體</vt:lpstr>
      <vt:lpstr>Arial</vt:lpstr>
      <vt:lpstr>Cambria Math</vt:lpstr>
      <vt:lpstr>Times New Roman</vt:lpstr>
      <vt:lpstr>Wingdings 3</vt:lpstr>
      <vt:lpstr>多面向</vt:lpstr>
      <vt:lpstr>ASCEP 平台介紹</vt:lpstr>
      <vt:lpstr>PowerPoint 簡報</vt:lpstr>
      <vt:lpstr>PowerPoint 簡報</vt:lpstr>
      <vt:lpstr>PowerPoint 簡報</vt:lpstr>
      <vt:lpstr>PowerPoint 簡報</vt:lpstr>
      <vt:lpstr>PowerPoint 簡報</vt:lpstr>
      <vt:lpstr>輸入資料</vt:lpstr>
      <vt:lpstr>PowerPoint 簡報</vt:lpstr>
      <vt:lpstr>PowerPoint 簡報</vt:lpstr>
      <vt:lpstr>PowerPoint 簡報</vt:lpstr>
      <vt:lpstr>PowerPoint 簡報</vt:lpstr>
      <vt:lpstr>資料前處理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Particle picking</vt:lpstr>
      <vt:lpstr>PowerPoint 簡報</vt:lpstr>
      <vt:lpstr>Auto-picking</vt:lpstr>
      <vt:lpstr>有關particle picking的要點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整合數種不同的particles picking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Cryo-EM Analysis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ASCEP</dc:title>
  <dc:creator>moonsita</dc:creator>
  <cp:lastModifiedBy>moonsita</cp:lastModifiedBy>
  <cp:revision>118</cp:revision>
  <dcterms:created xsi:type="dcterms:W3CDTF">2020-03-02T07:57:12Z</dcterms:created>
  <dcterms:modified xsi:type="dcterms:W3CDTF">2020-05-21T05:22:13Z</dcterms:modified>
</cp:coreProperties>
</file>